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2"/>
    <p:sldId id="327" r:id="rId3"/>
    <p:sldId id="256" r:id="rId4"/>
    <p:sldId id="257" r:id="rId5"/>
    <p:sldId id="258" r:id="rId6"/>
    <p:sldId id="259" r:id="rId7"/>
    <p:sldId id="260" r:id="rId8"/>
    <p:sldId id="261" r:id="rId9"/>
    <p:sldId id="32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5" r:id="rId43"/>
    <p:sldId id="296" r:id="rId44"/>
    <p:sldId id="297" r:id="rId45"/>
    <p:sldId id="298" r:id="rId46"/>
    <p:sldId id="300" r:id="rId47"/>
    <p:sldId id="301" r:id="rId48"/>
    <p:sldId id="302" r:id="rId49"/>
    <p:sldId id="303" r:id="rId50"/>
    <p:sldId id="304" r:id="rId51"/>
    <p:sldId id="305" r:id="rId52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2" d="100"/>
          <a:sy n="192" d="100"/>
        </p:scale>
        <p:origin x="1508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01T16:59:09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4672 7030 320 0,'2'0'197'0,"-2"0"-197"15,0 0-49-15,5 0-16 0,-5 0 54 16,0 2 11-16,0-2 23 0,0 1-6 16,0 0 2-16,0-1 10 0,0 0 164 0,0 0 100 15,0 0-97-15,0 0-82 0,0 0-23 16,0 0 36-16,-5 0 29 0,5 2 10 16,0-2-14-16,0 0-9 0,0 0-13 15,-2 0-7-15,2 0 3 0,0 0-23 16,0 0-45-16,0 0-35 0,0 0-4 15,0 0 16-15,0 0 7 0,0 0-13 16,0 0-29-16,0 0-12 0,0 0 9 16,0 0-10-16,0 0 12 0,0 0-2 0,0 0-29 15,0 0 0-15,0 0 6 0,0 0 10 16,-3 0 16-16,3 0 0 0,0 0 10 16,-3 0-10-16,0 0-46 0,0 0 8 15,-6 0-63-15,0 1 30 0,-3 0 16 16,-1 3-26-16,-2 0 33 0,3-1-20 15,0 1 3-15,3 4 16 0,-7-3 7 0,7 1 6 16,0 2 1-16,0-1 12 0,0-2 7 16,3 1 13-16,-4-1-20 15,4 1 23-15,0-2-2 0,0 0-2 0,0 1-15 16,3 1 3-16,-3-1 12 0,3 2-18 16,0 0 18-16,-3 0 4 0,6 1-1 15,-6 0 1-15,-1 2-13 0,1-2 13 16,3 0 10-16,-3 1 3 0,3 1-11 15,0-1-2-15,-3 0-52 0,0 3-3 16,3-3 23-16,-3 2-4 0,3-2 36 16,0 1-16-16,0-1-11 0,-1-1-2 0,1-1 26 15,0 0 3-15,0 1 1 0,3-1 25 16,-6 2 7-16,3-1-7 0,0 3 6 16,-3 2-9-16,0-1 0 0,0 0-22 15,0 1 1-15,3-1-1 0,-7-1 15 16,4 0-9-16,0-2-7 0,0 1-26 15,0-3 24-15,3 2-11 0,-3-4 9 16,3 2 1-16,0-2-13 0,0 1 14 16,3-1-2-16,-3 1 4 0,0-1 4 15,3 1-1-15,-3-2 10 0,-4 1-10 0,4-1 10 16,0-1 20-16,-3 0-11 0,3 0-9 16,-3-1 39-16,3 0 4 0,-3 0 51 15,0-1 6-15,0 0-16 0,0 0-22 16,-7 2-73-16,4-1-1 0,0 1-1 15,-3-1 0-15,3-1-21 0,0 3-2 0,2-2 21 16,1-1-9-16,3 1 11 0,0-1 0 16,3-1-19-16,-3 0-4 0,3 2 3 15,0-2-6-15,0 0 1 0,0 0-1 16,0 0-13-16,0 0 16 0,0 0 3 16,0 0-2-16,0 0-7 0,0 0-23 15,0 0-62-15,0 0-36 0,-6 2 33 16,3 3 42-16,-3 0 14 0,0 1-31 0,0-1 5 15,3 0 8-15,0 0 47 0,-4 1 16 16,4-2 3-16,3-1 11 0,-3-1-7 16,3-1 9-16,0-1 52 0,0 0 2 15,0 0-54-15,0 0-98 0,3-4-127 16,0-3-153-16,2 0-85 0</inkml:trace>
  <inkml:trace contextRef="#ctx0" brushRef="#br0" timeOffset="1561.94">4703 8143 99 0,'0'0'215'0,"0"0"-169"0,0 0-46 15,0 0-23-15,0 0 23 0,0 0 2 16,0 0 14-16,0 0 17 0,0 0 36 16,0 7 22-16,0-6 196 0,0-1 61 15,0 0-58-15,0 0-88 0,0 0-59 16,0 0-49-16,0 0 0 0,0 0 0 16,0 0-9-16,0 0-27 0,0 0-19 15,0 0-17-15,0 0-9 0,0 0 7 16,0 0 6-16,0 0 3 0,0 0 3 0,0 0-13 15,0 0-15-15,0 0 15 0,-3 0 26 16,3 0 13-16,0 0-35 0,0 0-23 16,0 0 0-16,0 0 3 0,0 0 42 15,0 0-3-15,0 0-13 0,0 0 7 16,-3-3 22-16,0 1-26 0,0-1-30 16,0-3-2-16,0 0 0 0,0 0-32 0,0-3 20 15,-2 0 11-15,3-1 1 16,-4 0-10-16,3 0 10 0,-3 0 16 0,3 2 13 15,-3-1-3-15,-3 1-26 0,3 0-1 16,-3 1 0-16,-1 0 1 0,1 2 1 16,-3-1-1-16,3 1-15 0,0-2 15 15,0 2 0-15,-4-2 2 0,1 1-2 16,3 0-1-16,-3 3-2 0,3-1-17 16,-4-2 17-16,1 2 0 0,0 0-19 15,3-2-17-15,0 2-6 0,-4 0 22 16,1 1 1-16,3-1 2 0,3 2-2 0,-3-2 2 15,0 3 18-15,3 0 1 0,-4-2-1 16,4 2 2-16,-3-2 0 0,3 1 3 16,-3-2 20-16,0 2-7 0,3-1 16 15,-4 0-30-15,1 0 0 0,3 3-2 16,0-2 0-16,-3-1-3 0,0 1-13 16,3 0 15-16,-4 1-12 0,1-1 13 0,0 1 3 15,3-1 14-15,-3 1-16 0,3 1-1 16,0-1 0-16,-4 1 1 0,1-2-1 15,3 2 0-15,-3-1-1 0,3-1 1 16,0 2-1-16,0 0-12 0,3 0-10 16,0 0 23-16,0 0-3 0,0 0-26 15,-4 0-7-15,4 0 7 0,0 0 13 16,0 0 3-16,0 0 13 0,0 0 1 16,0 0 22-16,3 0 19 0,0 0 9 15,0-1 8-15,0 1-1 0,0 0-10 0,-3-1-35 16,3-1-13-16,-3 2 0 0,0-1-16 15,0 1 13-15,0-1 0 0,3-1 2 16,-3 2-18-16,0-1-4 0,0 0-19 16,3 1-6-16,-3-1-4 0,3 1-6 15,0 0 16-15,0-3-13 0,0 3-22 16,0-1 9-16,0 1 22 0,-3 0 8 16,3-1-21-16,-2 1 27 0,-3-1 31 0,5 1 1 15,0-2-23-15,0 2-52 16,0 0-58-16,0 0-55 0,0 0-154 0,-3 0-270 15,0 0 35-15,0 2 498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5263" y="211465"/>
            <a:ext cx="2675254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326" y="828711"/>
            <a:ext cx="3903446" cy="1988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4228" y="3342078"/>
            <a:ext cx="313689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" y="78584"/>
            <a:ext cx="4495800" cy="961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050" b="1" i="0" spc="-35" dirty="0">
                <a:solidFill>
                  <a:srgbClr val="0000FF"/>
                </a:solidFill>
                <a:latin typeface="+mn-lt"/>
                <a:cs typeface="Georgia"/>
              </a:rPr>
              <a:t>Statistical</a:t>
            </a:r>
            <a:r>
              <a:rPr sz="2050" b="1" i="0" spc="17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Analysis for 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Data Science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C7081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6936" y="2016018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304" y="2126603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938" y="2136970"/>
            <a:ext cx="170815" cy="342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06680">
              <a:lnSpc>
                <a:spcPts val="1225"/>
              </a:lnSpc>
            </a:pPr>
            <a:r>
              <a:rPr sz="1100" b="1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897" y="2462965"/>
            <a:ext cx="24002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15" baseline="-35353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187" baseline="-353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844" y="2306302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266" y="278320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465" y="2451445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495" y="1196975"/>
            <a:ext cx="1798356" cy="1824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577" y="2155397"/>
            <a:ext cx="12318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650" spc="-157" baseline="-2272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0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112" y="169001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388" y="2307445"/>
            <a:ext cx="64769" cy="5600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7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41" y="140088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61" y="136747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540" y="2363897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525" y="2020621"/>
            <a:ext cx="45783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0200" algn="l"/>
              </a:tabLst>
            </a:pPr>
            <a:r>
              <a:rPr sz="1650" spc="15" baseline="2525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650" spc="-60" baseline="-1262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875" y="185243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403" y="1900824"/>
            <a:ext cx="66802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-75" baseline="-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75" baseline="-2020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157" baseline="32828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57" baseline="757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15" baseline="2525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44" baseline="2525" dirty="0">
                <a:solidFill>
                  <a:srgbClr val="FF0000"/>
                </a:solidFill>
                <a:latin typeface="Arial"/>
                <a:cs typeface="Arial"/>
              </a:rPr>
              <a:t>••</a:t>
            </a:r>
            <a:r>
              <a:rPr sz="1650" spc="52" baseline="2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757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9617" y="1414705"/>
            <a:ext cx="125730" cy="478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676" y="1891605"/>
            <a:ext cx="50038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20040" algn="l"/>
              </a:tabLst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100" spc="-1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25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1767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1767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3380" y="1907738"/>
            <a:ext cx="97155" cy="479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6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5466" y="240190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907" y="1928468"/>
            <a:ext cx="300990" cy="4978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277" baseline="-2020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505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540"/>
              </a:spcBef>
            </a:pPr>
            <a:r>
              <a:rPr sz="1650" spc="-52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5572" y="1111202"/>
            <a:ext cx="938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1100" i="1" spc="20" dirty="0">
                <a:cs typeface="Palatino Linotype"/>
              </a:rPr>
              <a:t>Ed Harris</a:t>
            </a:r>
          </a:p>
        </p:txBody>
      </p:sp>
      <p:pic>
        <p:nvPicPr>
          <p:cNvPr id="1028" name="Picture 4" descr="aerial view of two harvesters on brown field">
            <a:extLst>
              <a:ext uri="{FF2B5EF4-FFF2-40B4-BE49-F238E27FC236}">
                <a16:creationId xmlns:a16="http://schemas.microsoft.com/office/drawing/2014/main" id="{D456B97F-E656-4A43-9C2C-8B28167B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82" y="1414705"/>
            <a:ext cx="1544368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and purple flowers in tilt shift lens">
            <a:extLst>
              <a:ext uri="{FF2B5EF4-FFF2-40B4-BE49-F238E27FC236}">
                <a16:creationId xmlns:a16="http://schemas.microsoft.com/office/drawing/2014/main" id="{72C35FBE-A262-4E12-9DFD-B7187BE7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31" y="2090360"/>
            <a:ext cx="823475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180" y="211465"/>
            <a:ext cx="11569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70" dirty="0">
                <a:latin typeface="+mn-lt"/>
              </a:rPr>
              <a:t>PCA:</a:t>
            </a:r>
            <a:r>
              <a:rPr spc="50" dirty="0">
                <a:latin typeface="+mn-lt"/>
              </a:rPr>
              <a:t> </a:t>
            </a:r>
            <a:r>
              <a:rPr spc="-25" dirty="0">
                <a:latin typeface="+mn-lt"/>
              </a:rPr>
              <a:t>example</a:t>
            </a:r>
          </a:p>
        </p:txBody>
      </p:sp>
      <p:sp>
        <p:nvSpPr>
          <p:cNvPr id="230" name="object 230"/>
          <p:cNvSpPr txBox="1"/>
          <p:nvPr/>
        </p:nvSpPr>
        <p:spPr>
          <a:xfrm>
            <a:off x="347294" y="2446044"/>
            <a:ext cx="3913504" cy="87248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population </a:t>
            </a:r>
            <a:r>
              <a:rPr sz="1100" spc="20" dirty="0">
                <a:cs typeface="PMingLiU"/>
              </a:rPr>
              <a:t>size </a:t>
            </a:r>
            <a:r>
              <a:rPr sz="1100" spc="60" dirty="0">
                <a:cs typeface="PMingLiU"/>
              </a:rPr>
              <a:t>(</a:t>
            </a:r>
            <a:r>
              <a:rPr sz="1000" spc="60" dirty="0">
                <a:solidFill>
                  <a:srgbClr val="BF7F3F"/>
                </a:solidFill>
                <a:cs typeface="PMingLiU"/>
              </a:rPr>
              <a:t>pop</a:t>
            </a:r>
            <a:r>
              <a:rPr sz="1100" spc="60" dirty="0">
                <a:cs typeface="PMingLiU"/>
              </a:rPr>
              <a:t>) </a:t>
            </a:r>
            <a:r>
              <a:rPr sz="1100" spc="85" dirty="0">
                <a:cs typeface="PMingLiU"/>
              </a:rPr>
              <a:t>and ad </a:t>
            </a:r>
            <a:r>
              <a:rPr sz="1100" spc="60" dirty="0">
                <a:cs typeface="PMingLiU"/>
              </a:rPr>
              <a:t>spending </a:t>
            </a:r>
            <a:r>
              <a:rPr sz="1100" spc="75" dirty="0">
                <a:cs typeface="PMingLiU"/>
              </a:rPr>
              <a:t>(</a:t>
            </a:r>
            <a:r>
              <a:rPr sz="1000" spc="75" dirty="0">
                <a:solidFill>
                  <a:srgbClr val="BF7F3F"/>
                </a:solidFill>
                <a:cs typeface="PMingLiU"/>
              </a:rPr>
              <a:t>ad</a:t>
            </a:r>
            <a:r>
              <a:rPr sz="1100" spc="75" dirty="0">
                <a:cs typeface="PMingLiU"/>
              </a:rPr>
              <a:t>) </a:t>
            </a:r>
            <a:r>
              <a:rPr sz="1100" spc="30" dirty="0">
                <a:cs typeface="PMingLiU"/>
              </a:rPr>
              <a:t>for </a:t>
            </a:r>
            <a:r>
              <a:rPr sz="1100" spc="25" dirty="0">
                <a:cs typeface="PMingLiU"/>
              </a:rPr>
              <a:t>100 </a:t>
            </a:r>
            <a:r>
              <a:rPr sz="1100" spc="40" dirty="0">
                <a:cs typeface="PMingLiU"/>
              </a:rPr>
              <a:t>different  cities </a:t>
            </a:r>
            <a:r>
              <a:rPr sz="1100" spc="60" dirty="0">
                <a:cs typeface="PMingLiU"/>
              </a:rPr>
              <a:t>are </a:t>
            </a:r>
            <a:r>
              <a:rPr sz="1100" spc="45" dirty="0">
                <a:cs typeface="PMingLiU"/>
              </a:rPr>
              <a:t>shown </a:t>
            </a:r>
            <a:r>
              <a:rPr sz="1100" spc="55" dirty="0">
                <a:cs typeface="PMingLiU"/>
              </a:rPr>
              <a:t>as </a:t>
            </a:r>
            <a:r>
              <a:rPr sz="1100" spc="60" dirty="0">
                <a:cs typeface="PMingLiU"/>
              </a:rPr>
              <a:t>purple </a:t>
            </a:r>
            <a:r>
              <a:rPr sz="1100" spc="30" dirty="0">
                <a:cs typeface="PMingLiU"/>
              </a:rPr>
              <a:t>circles. </a:t>
            </a: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green </a:t>
            </a:r>
            <a:r>
              <a:rPr sz="1100" spc="35" dirty="0">
                <a:cs typeface="PMingLiU"/>
              </a:rPr>
              <a:t>solid line </a:t>
            </a:r>
            <a:r>
              <a:rPr sz="1100" spc="55" dirty="0">
                <a:cs typeface="PMingLiU"/>
              </a:rPr>
              <a:t>indicates 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first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 </a:t>
            </a:r>
            <a:r>
              <a:rPr sz="1100" spc="55" dirty="0">
                <a:cs typeface="PMingLiU"/>
              </a:rPr>
              <a:t>direction,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blue </a:t>
            </a:r>
            <a:r>
              <a:rPr sz="1100" spc="65" dirty="0">
                <a:cs typeface="PMingLiU"/>
              </a:rPr>
              <a:t>dashed  </a:t>
            </a:r>
            <a:r>
              <a:rPr sz="1100" spc="35" dirty="0">
                <a:cs typeface="PMingLiU"/>
              </a:rPr>
              <a:t>line </a:t>
            </a:r>
            <a:r>
              <a:rPr sz="1100" spc="55" dirty="0">
                <a:cs typeface="PMingLiU"/>
              </a:rPr>
              <a:t>indicates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second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</a:t>
            </a:r>
            <a:r>
              <a:rPr sz="1100" spc="1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direction.</a:t>
            </a:r>
            <a:endParaRPr sz="1100">
              <a:cs typeface="PMingLiU"/>
            </a:endParaRPr>
          </a:p>
        </p:txBody>
      </p:sp>
      <p:sp>
        <p:nvSpPr>
          <p:cNvPr id="231" name="object 2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id="{F82ED9F4-0930-436F-98CE-8A229932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83752"/>
            <a:ext cx="2805756" cy="1707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665" y="211465"/>
            <a:ext cx="30556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dirty="0">
                <a:latin typeface="+mn-lt"/>
              </a:rPr>
              <a:t>Computation </a:t>
            </a:r>
            <a:r>
              <a:rPr spc="-40" dirty="0">
                <a:latin typeface="+mn-lt"/>
              </a:rPr>
              <a:t>of </a:t>
            </a:r>
            <a:r>
              <a:rPr spc="-10" dirty="0">
                <a:latin typeface="+mn-lt"/>
              </a:rPr>
              <a:t>Principal</a:t>
            </a:r>
            <a:r>
              <a:rPr spc="95" dirty="0">
                <a:latin typeface="+mn-lt"/>
              </a:rPr>
              <a:t> </a:t>
            </a:r>
            <a:r>
              <a:rPr spc="-25" dirty="0">
                <a:latin typeface="+mn-lt"/>
              </a:rPr>
              <a:t>Components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9158" y="629423"/>
            <a:ext cx="3820160" cy="14014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57480" marR="558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r>
              <a:rPr sz="1100" spc="55" dirty="0">
                <a:cs typeface="PMingLiU"/>
              </a:rPr>
              <a:t>Suppose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have </a:t>
            </a:r>
            <a:r>
              <a:rPr sz="1100" spc="85" dirty="0">
                <a:cs typeface="PMingLiU"/>
              </a:rPr>
              <a:t>a </a:t>
            </a:r>
            <a:r>
              <a:rPr sz="1100" i="1" spc="100" dirty="0">
                <a:cs typeface="Times New Roman"/>
              </a:rPr>
              <a:t>n </a:t>
            </a:r>
            <a:r>
              <a:rPr sz="1100" i="1" spc="-40" dirty="0">
                <a:cs typeface="Meiryo"/>
              </a:rPr>
              <a:t>× </a:t>
            </a:r>
            <a:r>
              <a:rPr sz="1100" i="1" spc="-5" dirty="0">
                <a:cs typeface="Times New Roman"/>
              </a:rPr>
              <a:t>p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set </a:t>
            </a:r>
            <a:r>
              <a:rPr sz="1100" b="1" spc="75" dirty="0">
                <a:cs typeface="Verdana"/>
              </a:rPr>
              <a:t>X</a:t>
            </a:r>
            <a:r>
              <a:rPr sz="1100" spc="75" dirty="0">
                <a:cs typeface="PMingLiU"/>
              </a:rPr>
              <a:t>. </a:t>
            </a:r>
            <a:r>
              <a:rPr sz="1100" spc="35" dirty="0">
                <a:cs typeface="PMingLiU"/>
              </a:rPr>
              <a:t>Since </a:t>
            </a:r>
            <a:r>
              <a:rPr sz="1100" spc="15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are </a:t>
            </a:r>
            <a:r>
              <a:rPr sz="1100" spc="45" dirty="0">
                <a:cs typeface="PMingLiU"/>
              </a:rPr>
              <a:t>only  </a:t>
            </a:r>
            <a:r>
              <a:rPr sz="1100" spc="60" dirty="0">
                <a:cs typeface="PMingLiU"/>
              </a:rPr>
              <a:t>interested </a:t>
            </a:r>
            <a:r>
              <a:rPr sz="1100" spc="50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variance, </a:t>
            </a:r>
            <a:r>
              <a:rPr sz="1100" spc="15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assume </a:t>
            </a:r>
            <a:r>
              <a:rPr sz="1100" spc="110" dirty="0">
                <a:cs typeface="PMingLiU"/>
              </a:rPr>
              <a:t>that </a:t>
            </a:r>
            <a:r>
              <a:rPr sz="1100" spc="45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variables  </a:t>
            </a:r>
            <a:r>
              <a:rPr sz="1100" spc="50" dirty="0">
                <a:cs typeface="PMingLiU"/>
              </a:rPr>
              <a:t>in </a:t>
            </a:r>
            <a:r>
              <a:rPr sz="1100" b="1" spc="105" dirty="0">
                <a:cs typeface="Verdana"/>
              </a:rPr>
              <a:t>X </a:t>
            </a:r>
            <a:r>
              <a:rPr sz="1100" spc="65" dirty="0">
                <a:cs typeface="PMingLiU"/>
              </a:rPr>
              <a:t>has </a:t>
            </a:r>
            <a:r>
              <a:rPr sz="1100" spc="60" dirty="0">
                <a:cs typeface="PMingLiU"/>
              </a:rPr>
              <a:t>been </a:t>
            </a:r>
            <a:r>
              <a:rPr sz="1100" spc="55" dirty="0">
                <a:cs typeface="PMingLiU"/>
              </a:rPr>
              <a:t>centered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have </a:t>
            </a:r>
            <a:r>
              <a:rPr sz="1100" spc="75" dirty="0">
                <a:cs typeface="PMingLiU"/>
              </a:rPr>
              <a:t>mean </a:t>
            </a:r>
            <a:r>
              <a:rPr sz="1100" spc="40" dirty="0">
                <a:cs typeface="PMingLiU"/>
              </a:rPr>
              <a:t>zero </a:t>
            </a:r>
            <a:r>
              <a:rPr sz="1100" spc="105" dirty="0">
                <a:cs typeface="PMingLiU"/>
              </a:rPr>
              <a:t>(that </a:t>
            </a:r>
            <a:r>
              <a:rPr sz="1100" spc="25" dirty="0">
                <a:cs typeface="PMingLiU"/>
              </a:rPr>
              <a:t>is, </a:t>
            </a:r>
            <a:r>
              <a:rPr sz="1100" spc="80" dirty="0">
                <a:cs typeface="PMingLiU"/>
              </a:rPr>
              <a:t>the  </a:t>
            </a:r>
            <a:r>
              <a:rPr sz="1100" spc="55" dirty="0">
                <a:cs typeface="PMingLiU"/>
              </a:rPr>
              <a:t>column </a:t>
            </a:r>
            <a:r>
              <a:rPr sz="1100" spc="65" dirty="0">
                <a:cs typeface="PMingLiU"/>
              </a:rPr>
              <a:t>means </a:t>
            </a:r>
            <a:r>
              <a:rPr sz="1100" spc="5" dirty="0">
                <a:cs typeface="PMingLiU"/>
              </a:rPr>
              <a:t>of </a:t>
            </a:r>
            <a:r>
              <a:rPr sz="1100" b="1" spc="105" dirty="0">
                <a:cs typeface="Verdana"/>
              </a:rPr>
              <a:t>X </a:t>
            </a:r>
            <a:r>
              <a:rPr sz="1100" spc="60" dirty="0">
                <a:cs typeface="PMingLiU"/>
              </a:rPr>
              <a:t>are</a:t>
            </a:r>
            <a:r>
              <a:rPr sz="1100" spc="5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zero).</a:t>
            </a:r>
            <a:endParaRPr sz="1100">
              <a:cs typeface="PMingLiU"/>
            </a:endParaRPr>
          </a:p>
          <a:p>
            <a:pPr marL="157480" marR="36131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80" dirty="0">
                <a:cs typeface="PMingLiU"/>
              </a:rPr>
              <a:t>then </a:t>
            </a:r>
            <a:r>
              <a:rPr sz="1100" spc="40" dirty="0">
                <a:cs typeface="PMingLiU"/>
              </a:rPr>
              <a:t>look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linear </a:t>
            </a:r>
            <a:r>
              <a:rPr sz="1100" spc="60" dirty="0">
                <a:cs typeface="PMingLiU"/>
              </a:rPr>
              <a:t>combination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sample  </a:t>
            </a:r>
            <a:r>
              <a:rPr sz="1100" spc="60" dirty="0">
                <a:cs typeface="PMingLiU"/>
              </a:rPr>
              <a:t>feature </a:t>
            </a:r>
            <a:r>
              <a:rPr sz="1100" spc="40" dirty="0">
                <a:cs typeface="PMingLiU"/>
              </a:rPr>
              <a:t>values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</a:t>
            </a:r>
            <a:r>
              <a:rPr sz="1100" spc="18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form</a:t>
            </a:r>
            <a:endParaRPr sz="1100">
              <a:cs typeface="PMingLiU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cs typeface="PMingLiU"/>
            </a:endParaRPr>
          </a:p>
          <a:p>
            <a:pPr marL="896619">
              <a:lnSpc>
                <a:spcPct val="100000"/>
              </a:lnSpc>
              <a:tabLst>
                <a:tab pos="3591560" algn="l"/>
              </a:tabLst>
            </a:pPr>
            <a:r>
              <a:rPr sz="1100" i="1" spc="40" dirty="0">
                <a:cs typeface="Times New Roman"/>
              </a:rPr>
              <a:t>z</a:t>
            </a:r>
            <a:r>
              <a:rPr sz="1200" i="1" spc="60" baseline="-10416" dirty="0">
                <a:cs typeface="Times New Roman"/>
              </a:rPr>
              <a:t>i</a:t>
            </a:r>
            <a:r>
              <a:rPr sz="1200" spc="60" baseline="-10416" dirty="0">
                <a:cs typeface="Tahoma"/>
              </a:rPr>
              <a:t>1</a:t>
            </a:r>
            <a:r>
              <a:rPr sz="1200" spc="157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25" dirty="0">
                <a:cs typeface="PMingLiU"/>
              </a:rPr>
              <a:t> </a:t>
            </a:r>
            <a:r>
              <a:rPr sz="1100" i="1" spc="40" dirty="0">
                <a:cs typeface="Times New Roman"/>
              </a:rPr>
              <a:t>φ</a:t>
            </a:r>
            <a:r>
              <a:rPr sz="1200" spc="60" baseline="-10416" dirty="0">
                <a:cs typeface="Tahoma"/>
              </a:rPr>
              <a:t>11</a:t>
            </a:r>
            <a:r>
              <a:rPr sz="1100" i="1" spc="40" dirty="0">
                <a:cs typeface="Times New Roman"/>
              </a:rPr>
              <a:t>x</a:t>
            </a:r>
            <a:r>
              <a:rPr sz="1200" i="1" spc="60" baseline="-10416" dirty="0">
                <a:cs typeface="Times New Roman"/>
              </a:rPr>
              <a:t>i</a:t>
            </a:r>
            <a:r>
              <a:rPr sz="1200" spc="60" baseline="-10416" dirty="0">
                <a:cs typeface="Tahoma"/>
              </a:rPr>
              <a:t>1</a:t>
            </a:r>
            <a:r>
              <a:rPr sz="1200" spc="67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0" dirty="0">
                <a:cs typeface="PMingLiU"/>
              </a:rPr>
              <a:t> </a:t>
            </a:r>
            <a:r>
              <a:rPr sz="1100" i="1" spc="40" dirty="0">
                <a:cs typeface="Times New Roman"/>
              </a:rPr>
              <a:t>φ</a:t>
            </a:r>
            <a:r>
              <a:rPr sz="1200" spc="60" baseline="-10416" dirty="0">
                <a:cs typeface="Tahoma"/>
              </a:rPr>
              <a:t>21</a:t>
            </a:r>
            <a:r>
              <a:rPr sz="1100" i="1" spc="40" dirty="0">
                <a:cs typeface="Times New Roman"/>
              </a:rPr>
              <a:t>x</a:t>
            </a:r>
            <a:r>
              <a:rPr sz="1200" i="1" spc="60" baseline="-10416" dirty="0">
                <a:cs typeface="Times New Roman"/>
              </a:rPr>
              <a:t>i</a:t>
            </a:r>
            <a:r>
              <a:rPr sz="1200" spc="60" baseline="-10416" dirty="0">
                <a:cs typeface="Tahoma"/>
              </a:rPr>
              <a:t>2</a:t>
            </a:r>
            <a:r>
              <a:rPr sz="1200" spc="75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0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3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0" dirty="0">
                <a:cs typeface="PMingLiU"/>
              </a:rPr>
              <a:t> </a:t>
            </a:r>
            <a:r>
              <a:rPr sz="1100" i="1" spc="50" dirty="0">
                <a:cs typeface="Times New Roman"/>
              </a:rPr>
              <a:t>φ</a:t>
            </a:r>
            <a:r>
              <a:rPr sz="1200" i="1" spc="75" baseline="-10416" dirty="0">
                <a:cs typeface="Times New Roman"/>
              </a:rPr>
              <a:t>p</a:t>
            </a:r>
            <a:r>
              <a:rPr sz="1200" spc="75" baseline="-10416" dirty="0">
                <a:cs typeface="Tahoma"/>
              </a:rPr>
              <a:t>1</a:t>
            </a:r>
            <a:r>
              <a:rPr sz="1100" i="1" spc="50" dirty="0">
                <a:cs typeface="Times New Roman"/>
              </a:rPr>
              <a:t>x</a:t>
            </a:r>
            <a:r>
              <a:rPr sz="1200" i="1" spc="75" baseline="-10416" dirty="0">
                <a:cs typeface="Times New Roman"/>
              </a:rPr>
              <a:t>ip	</a:t>
            </a:r>
            <a:r>
              <a:rPr sz="1100" spc="60" dirty="0">
                <a:cs typeface="PMingLiU"/>
              </a:rPr>
              <a:t>(1)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394" y="2150261"/>
            <a:ext cx="398570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0" dirty="0">
                <a:cs typeface="PMingLiU"/>
              </a:rPr>
              <a:t>for</a:t>
            </a:r>
            <a:r>
              <a:rPr sz="1100" spc="75" dirty="0">
                <a:cs typeface="PMingLiU"/>
              </a:rPr>
              <a:t> </a:t>
            </a:r>
            <a:r>
              <a:rPr sz="1100" i="1" spc="65" dirty="0">
                <a:cs typeface="Times New Roman"/>
              </a:rPr>
              <a:t>i</a:t>
            </a:r>
            <a:r>
              <a:rPr sz="1100" i="1" spc="2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00" dirty="0">
                <a:cs typeface="Times New Roman"/>
              </a:rPr>
              <a:t>n</a:t>
            </a:r>
            <a:r>
              <a:rPr sz="1100" i="1" spc="85" dirty="0">
                <a:cs typeface="Times New Roman"/>
              </a:rPr>
              <a:t> </a:t>
            </a:r>
            <a:r>
              <a:rPr sz="1100" spc="110" dirty="0">
                <a:cs typeface="PMingLiU"/>
              </a:rPr>
              <a:t>that</a:t>
            </a:r>
            <a:r>
              <a:rPr sz="1100" spc="7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has</a:t>
            </a:r>
            <a:r>
              <a:rPr sz="1100" spc="7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largest</a:t>
            </a:r>
            <a:r>
              <a:rPr sz="1100" spc="7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sample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variance,</a:t>
            </a:r>
            <a:r>
              <a:rPr sz="1100" spc="7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subject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to</a:t>
            </a:r>
            <a:endParaRPr sz="1100"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95" y="2322346"/>
            <a:ext cx="190925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constraint</a:t>
            </a:r>
            <a:r>
              <a:rPr sz="1100" spc="25" dirty="0">
                <a:cs typeface="PMingLiU"/>
              </a:rPr>
              <a:t> </a:t>
            </a:r>
            <a:r>
              <a:rPr sz="1100" spc="110" dirty="0">
                <a:cs typeface="PMingLiU"/>
              </a:rPr>
              <a:t>that</a:t>
            </a:r>
            <a:endParaRPr sz="1100"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4728" y="2218434"/>
            <a:ext cx="1720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44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0968" y="2292259"/>
            <a:ext cx="800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25" dirty="0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1735" y="2272066"/>
            <a:ext cx="2127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650" i="1" spc="15" baseline="-20202" dirty="0">
                <a:latin typeface="Times New Roman"/>
                <a:cs typeface="Times New Roman"/>
              </a:rPr>
              <a:t>φ</a:t>
            </a:r>
            <a:r>
              <a:rPr sz="800" spc="10" dirty="0">
                <a:latin typeface="Tahoma"/>
                <a:cs typeface="Tahoma"/>
              </a:rPr>
              <a:t>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0968" y="2401022"/>
            <a:ext cx="42735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75" dirty="0">
                <a:latin typeface="Times New Roman"/>
                <a:cs typeface="Times New Roman"/>
              </a:rPr>
              <a:t>j</a:t>
            </a:r>
            <a:r>
              <a:rPr sz="800" spc="75" dirty="0">
                <a:latin typeface="Tahoma"/>
                <a:cs typeface="Tahoma"/>
              </a:rPr>
              <a:t>=1</a:t>
            </a:r>
            <a:r>
              <a:rPr sz="800" spc="215" dirty="0">
                <a:latin typeface="Tahoma"/>
                <a:cs typeface="Tahoma"/>
              </a:rPr>
              <a:t> </a:t>
            </a:r>
            <a:r>
              <a:rPr sz="800" i="1" spc="75" dirty="0">
                <a:latin typeface="Times New Roman"/>
                <a:cs typeface="Times New Roman"/>
              </a:rPr>
              <a:t>j</a:t>
            </a:r>
            <a:r>
              <a:rPr sz="800" spc="75" dirty="0"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7602" y="2322346"/>
            <a:ext cx="2794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-55" dirty="0">
                <a:latin typeface="PMingLiU"/>
                <a:cs typeface="PMingLiU"/>
              </a:rPr>
              <a:t> </a:t>
            </a:r>
            <a:r>
              <a:rPr sz="1100" spc="35" dirty="0">
                <a:latin typeface="PMingLiU"/>
                <a:cs typeface="PMingLiU"/>
              </a:rPr>
              <a:t>1.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458" y="2532378"/>
            <a:ext cx="3972192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01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100" spc="35" dirty="0">
                <a:cs typeface="PMingLiU"/>
              </a:rPr>
              <a:t>Since </a:t>
            </a:r>
            <a:r>
              <a:rPr sz="1100" spc="45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i="1" spc="105" dirty="0">
                <a:cs typeface="Times New Roman"/>
              </a:rPr>
              <a:t>x</a:t>
            </a:r>
            <a:r>
              <a:rPr sz="1200" i="1" spc="157" baseline="-10416" dirty="0">
                <a:cs typeface="Times New Roman"/>
              </a:rPr>
              <a:t>ij </a:t>
            </a:r>
            <a:r>
              <a:rPr sz="1100" spc="65" dirty="0">
                <a:cs typeface="PMingLiU"/>
              </a:rPr>
              <a:t>has </a:t>
            </a:r>
            <a:r>
              <a:rPr sz="1100" spc="75" dirty="0">
                <a:cs typeface="PMingLiU"/>
              </a:rPr>
              <a:t>mean </a:t>
            </a:r>
            <a:r>
              <a:rPr sz="1100" spc="40" dirty="0">
                <a:cs typeface="PMingLiU"/>
              </a:rPr>
              <a:t>zero, </a:t>
            </a:r>
            <a:r>
              <a:rPr sz="1100" spc="80" dirty="0">
                <a:cs typeface="PMingLiU"/>
              </a:rPr>
              <a:t>then </a:t>
            </a:r>
            <a:r>
              <a:rPr sz="1100" spc="25" dirty="0">
                <a:cs typeface="PMingLiU"/>
              </a:rPr>
              <a:t>so </a:t>
            </a:r>
            <a:r>
              <a:rPr sz="1100" spc="50" dirty="0">
                <a:cs typeface="PMingLiU"/>
              </a:rPr>
              <a:t>does </a:t>
            </a:r>
            <a:r>
              <a:rPr sz="1100" i="1" spc="40" dirty="0">
                <a:cs typeface="Times New Roman"/>
              </a:rPr>
              <a:t>z</a:t>
            </a:r>
            <a:r>
              <a:rPr sz="1200" i="1" spc="60" baseline="-10416" dirty="0">
                <a:cs typeface="Times New Roman"/>
              </a:rPr>
              <a:t>i</a:t>
            </a:r>
            <a:r>
              <a:rPr sz="1200" spc="60" baseline="-10416" dirty="0">
                <a:cs typeface="Tahoma"/>
              </a:rPr>
              <a:t>1</a:t>
            </a:r>
            <a:r>
              <a:rPr sz="1200" spc="419" baseline="-10416" dirty="0">
                <a:cs typeface="Tahoma"/>
              </a:rPr>
              <a:t> </a:t>
            </a:r>
            <a:r>
              <a:rPr sz="1100" spc="40" dirty="0">
                <a:cs typeface="PMingLiU"/>
              </a:rPr>
              <a:t>(for</a:t>
            </a:r>
            <a:endParaRPr sz="1100"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995" y="2704451"/>
            <a:ext cx="376345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65" dirty="0">
                <a:cs typeface="PMingLiU"/>
              </a:rPr>
              <a:t>any </a:t>
            </a:r>
            <a:r>
              <a:rPr sz="1100" spc="40" dirty="0">
                <a:cs typeface="PMingLiU"/>
              </a:rPr>
              <a:t>values </a:t>
            </a:r>
            <a:r>
              <a:rPr sz="1100" spc="5" dirty="0">
                <a:cs typeface="PMingLiU"/>
              </a:rPr>
              <a:t>of </a:t>
            </a:r>
            <a:r>
              <a:rPr sz="1100" i="1" spc="70" dirty="0">
                <a:cs typeface="Times New Roman"/>
              </a:rPr>
              <a:t>φ</a:t>
            </a:r>
            <a:r>
              <a:rPr sz="1200" i="1" spc="104" baseline="-10416" dirty="0">
                <a:cs typeface="Times New Roman"/>
              </a:rPr>
              <a:t>j</a:t>
            </a:r>
            <a:r>
              <a:rPr sz="1200" spc="104" baseline="-10416" dirty="0">
                <a:cs typeface="Tahoma"/>
              </a:rPr>
              <a:t>1</a:t>
            </a:r>
            <a:r>
              <a:rPr sz="1100" spc="70" dirty="0">
                <a:cs typeface="PMingLiU"/>
              </a:rPr>
              <a:t>). </a:t>
            </a:r>
            <a:r>
              <a:rPr sz="1100" spc="45" dirty="0">
                <a:cs typeface="PMingLiU"/>
              </a:rPr>
              <a:t>Hence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sample </a:t>
            </a:r>
            <a:r>
              <a:rPr sz="1100" spc="50" dirty="0">
                <a:cs typeface="PMingLiU"/>
              </a:rPr>
              <a:t>variance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</a:t>
            </a:r>
            <a:r>
              <a:rPr sz="1100" spc="110" dirty="0">
                <a:cs typeface="PMingLiU"/>
              </a:rPr>
              <a:t> </a:t>
            </a:r>
            <a:r>
              <a:rPr sz="1100" i="1" spc="40" dirty="0">
                <a:cs typeface="Times New Roman"/>
              </a:rPr>
              <a:t>z</a:t>
            </a:r>
            <a:r>
              <a:rPr sz="1200" i="1" spc="60" baseline="-10416" dirty="0">
                <a:cs typeface="Times New Roman"/>
              </a:rPr>
              <a:t>i</a:t>
            </a:r>
            <a:r>
              <a:rPr sz="1200" spc="60" baseline="-10416" dirty="0">
                <a:cs typeface="Tahoma"/>
              </a:rPr>
              <a:t>1</a:t>
            </a:r>
            <a:endParaRPr sz="1200" baseline="-10416"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395" y="2876523"/>
            <a:ext cx="1076960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75" dirty="0">
                <a:cs typeface="PMingLiU"/>
              </a:rPr>
              <a:t>written</a:t>
            </a:r>
            <a:r>
              <a:rPr sz="1100" spc="1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as</a:t>
            </a:r>
            <a:endParaRPr sz="1100"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7550" y="2859302"/>
            <a:ext cx="90805" cy="249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>
              <a:lnSpc>
                <a:spcPts val="885"/>
              </a:lnSpc>
              <a:spcBef>
                <a:spcPts val="95"/>
              </a:spcBef>
            </a:pPr>
            <a:r>
              <a:rPr sz="800" u="sng" spc="-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  <a:p>
            <a:pPr marL="12700">
              <a:lnSpc>
                <a:spcPts val="885"/>
              </a:lnSpc>
            </a:pPr>
            <a:r>
              <a:rPr sz="800" i="1" spc="110" dirty="0"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1080" y="2772611"/>
            <a:ext cx="1720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44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7321" y="2850005"/>
            <a:ext cx="384175" cy="252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94"/>
              </a:lnSpc>
              <a:spcBef>
                <a:spcPts val="95"/>
              </a:spcBef>
            </a:pPr>
            <a:r>
              <a:rPr sz="800" i="1" spc="110" dirty="0"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894"/>
              </a:lnSpc>
            </a:pPr>
            <a:r>
              <a:rPr sz="800" i="1" spc="40" dirty="0">
                <a:latin typeface="Times New Roman"/>
                <a:cs typeface="Times New Roman"/>
              </a:rPr>
              <a:t>i</a:t>
            </a:r>
            <a:r>
              <a:rPr sz="800" spc="40" dirty="0">
                <a:latin typeface="Tahoma"/>
                <a:cs typeface="Tahoma"/>
              </a:rPr>
              <a:t>=1</a:t>
            </a:r>
            <a:r>
              <a:rPr sz="800" spc="114" dirty="0">
                <a:latin typeface="Tahoma"/>
                <a:cs typeface="Tahoma"/>
              </a:rPr>
              <a:t> </a:t>
            </a:r>
            <a:r>
              <a:rPr sz="800" i="1" spc="25" dirty="0">
                <a:latin typeface="Times New Roman"/>
                <a:cs typeface="Times New Roman"/>
              </a:rPr>
              <a:t>i</a:t>
            </a:r>
            <a:r>
              <a:rPr sz="800" spc="25" dirty="0"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65375" y="2876523"/>
            <a:ext cx="2762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i="1" spc="55" dirty="0">
                <a:latin typeface="Times New Roman"/>
                <a:cs typeface="Times New Roman"/>
              </a:rPr>
              <a:t>z</a:t>
            </a:r>
            <a:r>
              <a:rPr sz="1200" spc="82" baseline="27777" dirty="0">
                <a:latin typeface="Tahoma"/>
                <a:cs typeface="Tahoma"/>
              </a:rPr>
              <a:t>2</a:t>
            </a:r>
            <a:r>
              <a:rPr sz="1200" spc="-15" baseline="27777" dirty="0">
                <a:latin typeface="Tahoma"/>
                <a:cs typeface="Tahoma"/>
              </a:rPr>
              <a:t> </a:t>
            </a:r>
            <a:r>
              <a:rPr sz="1100" spc="40" dirty="0">
                <a:latin typeface="PMingLiU"/>
                <a:cs typeface="PMingLiU"/>
              </a:rPr>
              <a:t>.</a:t>
            </a:r>
            <a:endParaRPr sz="11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4884" y="211465"/>
            <a:ext cx="19367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Computation:</a:t>
            </a:r>
            <a:r>
              <a:rPr spc="22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6250" y="737300"/>
            <a:ext cx="3795395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57480" marR="177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r>
              <a:rPr sz="1100" spc="55" dirty="0">
                <a:cs typeface="PMingLiU"/>
              </a:rPr>
              <a:t>Plugging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  <a:hlinkClick r:id="rId2" action="ppaction://hlinksldjump"/>
              </a:rPr>
              <a:t>(1)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first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 </a:t>
            </a:r>
            <a:r>
              <a:rPr sz="1100" spc="50" dirty="0">
                <a:cs typeface="PMingLiU"/>
              </a:rPr>
              <a:t>loading vector  </a:t>
            </a:r>
            <a:r>
              <a:rPr sz="1100" spc="20" dirty="0">
                <a:cs typeface="PMingLiU"/>
              </a:rPr>
              <a:t>solves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optimization</a:t>
            </a:r>
            <a:r>
              <a:rPr sz="1100" spc="12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problem</a:t>
            </a:r>
            <a:endParaRPr sz="1100" dirty="0"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058" y="1919794"/>
            <a:ext cx="3632200" cy="9182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5580" marR="304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60" dirty="0">
                <a:cs typeface="PMingLiU"/>
              </a:rPr>
              <a:t>problem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35" dirty="0">
                <a:cs typeface="PMingLiU"/>
              </a:rPr>
              <a:t>solved </a:t>
            </a:r>
            <a:r>
              <a:rPr sz="1100" spc="50" dirty="0">
                <a:cs typeface="PMingLiU"/>
              </a:rPr>
              <a:t>via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singular-value  </a:t>
            </a:r>
            <a:r>
              <a:rPr sz="1100" spc="55" dirty="0">
                <a:cs typeface="PMingLiU"/>
              </a:rPr>
              <a:t>decomposition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matrix </a:t>
            </a:r>
            <a:r>
              <a:rPr sz="1100" b="1" spc="75" dirty="0">
                <a:cs typeface="Verdana"/>
              </a:rPr>
              <a:t>X</a:t>
            </a:r>
            <a:r>
              <a:rPr sz="1100" spc="75" dirty="0">
                <a:cs typeface="PMingLiU"/>
              </a:rPr>
              <a:t>, </a:t>
            </a:r>
            <a:r>
              <a:rPr sz="1100" spc="85" dirty="0">
                <a:cs typeface="PMingLiU"/>
              </a:rPr>
              <a:t>a standard </a:t>
            </a:r>
            <a:r>
              <a:rPr sz="1100" spc="55" dirty="0">
                <a:cs typeface="PMingLiU"/>
              </a:rPr>
              <a:t>technique </a:t>
            </a:r>
            <a:r>
              <a:rPr sz="1100" spc="50" dirty="0">
                <a:cs typeface="PMingLiU"/>
              </a:rPr>
              <a:t>in  linear</a:t>
            </a:r>
            <a:r>
              <a:rPr sz="1100" spc="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algebra.</a:t>
            </a:r>
            <a:endParaRPr sz="1100">
              <a:cs typeface="PMingLiU"/>
            </a:endParaRPr>
          </a:p>
          <a:p>
            <a:pPr marL="195580" marR="2108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40" dirty="0">
                <a:cs typeface="PMingLiU"/>
              </a:rPr>
              <a:t>We refer </a:t>
            </a:r>
            <a:r>
              <a:rPr sz="1100" spc="80" dirty="0">
                <a:cs typeface="PMingLiU"/>
              </a:rPr>
              <a:t>to </a:t>
            </a:r>
            <a:r>
              <a:rPr sz="1100" i="1" spc="55" dirty="0">
                <a:cs typeface="Times New Roman"/>
              </a:rPr>
              <a:t>Z</a:t>
            </a:r>
            <a:r>
              <a:rPr sz="1200" spc="82" baseline="-10416" dirty="0">
                <a:cs typeface="Tahoma"/>
              </a:rPr>
              <a:t>1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first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component, </a:t>
            </a:r>
            <a:r>
              <a:rPr sz="1100" spc="70" dirty="0">
                <a:cs typeface="PMingLiU"/>
              </a:rPr>
              <a:t>with  </a:t>
            </a:r>
            <a:r>
              <a:rPr sz="1100" spc="45" dirty="0">
                <a:cs typeface="PMingLiU"/>
              </a:rPr>
              <a:t>realized</a:t>
            </a:r>
            <a:r>
              <a:rPr sz="1100" spc="7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values</a:t>
            </a:r>
            <a:r>
              <a:rPr sz="1100" spc="75" dirty="0">
                <a:cs typeface="PMingLiU"/>
              </a:rPr>
              <a:t> </a:t>
            </a:r>
            <a:r>
              <a:rPr sz="1100" i="1" spc="30" dirty="0">
                <a:cs typeface="Times New Roman"/>
              </a:rPr>
              <a:t>z</a:t>
            </a:r>
            <a:r>
              <a:rPr sz="1200" spc="44" baseline="-10416" dirty="0">
                <a:cs typeface="Tahoma"/>
              </a:rPr>
              <a:t>11</a:t>
            </a:r>
            <a:r>
              <a:rPr sz="1100" i="1" spc="3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55" dirty="0">
                <a:cs typeface="Times New Roman"/>
              </a:rPr>
              <a:t>z</a:t>
            </a:r>
            <a:r>
              <a:rPr sz="1200" i="1" spc="82" baseline="-10416" dirty="0">
                <a:cs typeface="Times New Roman"/>
              </a:rPr>
              <a:t>n</a:t>
            </a:r>
            <a:r>
              <a:rPr sz="1200" spc="82" baseline="-10416" dirty="0">
                <a:cs typeface="Tahoma"/>
              </a:rPr>
              <a:t>1</a:t>
            </a:r>
            <a:endParaRPr sz="1200" baseline="-10416">
              <a:cs typeface="Tahom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7C85A6-60E7-4134-A918-B9827027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4" y="1263654"/>
            <a:ext cx="3067050" cy="5587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334" y="211465"/>
            <a:ext cx="14414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Geometry </a:t>
            </a:r>
            <a:r>
              <a:rPr spc="-40" dirty="0">
                <a:latin typeface="+mn-lt"/>
              </a:rPr>
              <a:t>of</a:t>
            </a:r>
            <a:r>
              <a:rPr spc="-125" dirty="0">
                <a:latin typeface="+mn-lt"/>
              </a:rPr>
              <a:t> </a:t>
            </a:r>
            <a:r>
              <a:rPr spc="110" dirty="0">
                <a:latin typeface="+mn-lt"/>
              </a:rPr>
              <a:t>PCA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358" y="1177263"/>
            <a:ext cx="3848735" cy="129445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211454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loading vector </a:t>
            </a:r>
            <a:r>
              <a:rPr sz="1100" i="1" spc="10" dirty="0">
                <a:cs typeface="Times New Roman"/>
              </a:rPr>
              <a:t>φ</a:t>
            </a:r>
            <a:r>
              <a:rPr sz="1200" spc="15" baseline="-10416" dirty="0">
                <a:cs typeface="Tahoma"/>
              </a:rPr>
              <a:t>1 </a:t>
            </a:r>
            <a:r>
              <a:rPr sz="1100" spc="70" dirty="0">
                <a:cs typeface="PMingLiU"/>
              </a:rPr>
              <a:t>with </a:t>
            </a:r>
            <a:r>
              <a:rPr sz="1100" spc="50" dirty="0">
                <a:cs typeface="PMingLiU"/>
              </a:rPr>
              <a:t>elements </a:t>
            </a:r>
            <a:r>
              <a:rPr sz="1100" i="1" spc="20" dirty="0">
                <a:cs typeface="Times New Roman"/>
              </a:rPr>
              <a:t>φ</a:t>
            </a:r>
            <a:r>
              <a:rPr sz="1200" spc="30" baseline="-10416" dirty="0">
                <a:cs typeface="Tahoma"/>
              </a:rPr>
              <a:t>11</a:t>
            </a:r>
            <a:r>
              <a:rPr sz="1100" i="1" spc="20" dirty="0">
                <a:cs typeface="Times New Roman"/>
              </a:rPr>
              <a:t>, φ</a:t>
            </a:r>
            <a:r>
              <a:rPr sz="1200" spc="30" baseline="-10416" dirty="0">
                <a:cs typeface="Tahoma"/>
              </a:rPr>
              <a:t>21</a:t>
            </a:r>
            <a:r>
              <a:rPr sz="1100" i="1" spc="20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15" dirty="0">
                <a:cs typeface="Times New Roman"/>
              </a:rPr>
              <a:t>φ</a:t>
            </a:r>
            <a:r>
              <a:rPr sz="1200" i="1" spc="22" baseline="-10416" dirty="0">
                <a:cs typeface="Times New Roman"/>
              </a:rPr>
              <a:t>p</a:t>
            </a:r>
            <a:r>
              <a:rPr sz="1200" spc="22" baseline="-10416" dirty="0">
                <a:cs typeface="Tahoma"/>
              </a:rPr>
              <a:t>1 </a:t>
            </a:r>
            <a:r>
              <a:rPr sz="800" spc="15" dirty="0">
                <a:cs typeface="Tahoma"/>
              </a:rPr>
              <a:t> </a:t>
            </a:r>
            <a:r>
              <a:rPr sz="1100" spc="30" dirty="0">
                <a:cs typeface="PMingLiU"/>
              </a:rPr>
              <a:t>defines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direction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feature </a:t>
            </a:r>
            <a:r>
              <a:rPr sz="1100" spc="50" dirty="0">
                <a:cs typeface="PMingLiU"/>
              </a:rPr>
              <a:t>space </a:t>
            </a:r>
            <a:r>
              <a:rPr sz="1100" spc="45" dirty="0">
                <a:cs typeface="PMingLiU"/>
              </a:rPr>
              <a:t>along which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 </a:t>
            </a:r>
            <a:r>
              <a:rPr sz="1100" spc="55" dirty="0">
                <a:cs typeface="PMingLiU"/>
              </a:rPr>
              <a:t>vary </a:t>
            </a:r>
            <a:r>
              <a:rPr sz="1100" spc="80" dirty="0">
                <a:cs typeface="PMingLiU"/>
              </a:rPr>
              <a:t>the</a:t>
            </a:r>
            <a:r>
              <a:rPr sz="1100" spc="9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most.</a:t>
            </a:r>
            <a:endParaRPr sz="1100" dirty="0">
              <a:cs typeface="PMingLiU"/>
            </a:endParaRPr>
          </a:p>
          <a:p>
            <a:pPr marL="208279" marR="431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endParaRPr lang="en-US" sz="1100" spc="15" dirty="0">
              <a:cs typeface="PMingLiU"/>
            </a:endParaRPr>
          </a:p>
          <a:p>
            <a:pPr marL="208279" marR="431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15" dirty="0">
                <a:cs typeface="PMingLiU"/>
              </a:rPr>
              <a:t>If we </a:t>
            </a:r>
            <a:r>
              <a:rPr sz="1100" spc="70" dirty="0">
                <a:cs typeface="PMingLiU"/>
              </a:rPr>
              <a:t>project </a:t>
            </a:r>
            <a:r>
              <a:rPr sz="1100" spc="80" dirty="0">
                <a:cs typeface="PMingLiU"/>
              </a:rPr>
              <a:t>the </a:t>
            </a:r>
            <a:r>
              <a:rPr sz="1100" i="1" spc="100" dirty="0">
                <a:cs typeface="Times New Roman"/>
              </a:rPr>
              <a:t>n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points </a:t>
            </a:r>
            <a:r>
              <a:rPr sz="1100" i="1" spc="65" dirty="0">
                <a:cs typeface="Times New Roman"/>
              </a:rPr>
              <a:t>x</a:t>
            </a:r>
            <a:r>
              <a:rPr sz="1200" spc="97" baseline="-10416" dirty="0">
                <a:cs typeface="Tahoma"/>
              </a:rPr>
              <a:t>1</a:t>
            </a:r>
            <a:r>
              <a:rPr sz="1100" i="1" spc="65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120" dirty="0">
                <a:cs typeface="Times New Roman"/>
              </a:rPr>
              <a:t>x</a:t>
            </a:r>
            <a:r>
              <a:rPr sz="1200" i="1" spc="179" baseline="-10416" dirty="0">
                <a:cs typeface="Times New Roman"/>
              </a:rPr>
              <a:t>n </a:t>
            </a:r>
            <a:r>
              <a:rPr sz="1100" spc="60" dirty="0">
                <a:cs typeface="PMingLiU"/>
              </a:rPr>
              <a:t>onto </a:t>
            </a:r>
            <a:r>
              <a:rPr sz="1100" spc="65" dirty="0">
                <a:cs typeface="PMingLiU"/>
              </a:rPr>
              <a:t>this  </a:t>
            </a:r>
            <a:r>
              <a:rPr sz="1100" spc="55" dirty="0">
                <a:cs typeface="PMingLiU"/>
              </a:rPr>
              <a:t>direction,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projected </a:t>
            </a:r>
            <a:r>
              <a:rPr sz="1100" spc="40" dirty="0">
                <a:cs typeface="PMingLiU"/>
              </a:rPr>
              <a:t>values </a:t>
            </a:r>
            <a:r>
              <a:rPr sz="1100" spc="60" dirty="0">
                <a:cs typeface="PMingLiU"/>
              </a:rPr>
              <a:t>are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  </a:t>
            </a:r>
            <a:r>
              <a:rPr sz="1100" spc="35" dirty="0">
                <a:cs typeface="PMingLiU"/>
              </a:rPr>
              <a:t>scores</a:t>
            </a:r>
            <a:r>
              <a:rPr sz="1100" spc="70" dirty="0">
                <a:cs typeface="PMingLiU"/>
              </a:rPr>
              <a:t> </a:t>
            </a:r>
            <a:r>
              <a:rPr sz="1100" i="1" spc="30" dirty="0">
                <a:cs typeface="Times New Roman"/>
              </a:rPr>
              <a:t>z</a:t>
            </a:r>
            <a:r>
              <a:rPr sz="1200" spc="44" baseline="-10416" dirty="0">
                <a:cs typeface="Tahoma"/>
              </a:rPr>
              <a:t>11</a:t>
            </a:r>
            <a:r>
              <a:rPr sz="1100" i="1" spc="3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55" dirty="0">
                <a:cs typeface="Times New Roman"/>
              </a:rPr>
              <a:t>z</a:t>
            </a:r>
            <a:r>
              <a:rPr sz="1200" i="1" spc="82" baseline="-10416" dirty="0">
                <a:cs typeface="Times New Roman"/>
              </a:rPr>
              <a:t>n</a:t>
            </a:r>
            <a:r>
              <a:rPr sz="1200" spc="82" baseline="-10416" dirty="0">
                <a:cs typeface="Tahoma"/>
              </a:rPr>
              <a:t>1</a:t>
            </a:r>
            <a:r>
              <a:rPr sz="1200" spc="240" baseline="-10416" dirty="0">
                <a:cs typeface="Tahoma"/>
              </a:rPr>
              <a:t> </a:t>
            </a:r>
            <a:r>
              <a:rPr sz="1100" spc="45" dirty="0">
                <a:cs typeface="PMingLiU"/>
              </a:rPr>
              <a:t>themselves.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948" y="211465"/>
            <a:ext cx="23387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Further principal</a:t>
            </a:r>
            <a:r>
              <a:rPr spc="-60" dirty="0">
                <a:latin typeface="+mn-lt"/>
              </a:rPr>
              <a:t> </a:t>
            </a:r>
            <a:r>
              <a:rPr spc="-35" dirty="0">
                <a:latin typeface="+mn-lt"/>
              </a:rPr>
              <a:t>components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5658" y="922857"/>
            <a:ext cx="3865879" cy="207018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20979" marR="112395" indent="-132715" algn="just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second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linear </a:t>
            </a:r>
            <a:r>
              <a:rPr sz="1100" spc="60" dirty="0">
                <a:cs typeface="PMingLiU"/>
              </a:rPr>
              <a:t>combination  </a:t>
            </a:r>
            <a:r>
              <a:rPr sz="1100" spc="5" dirty="0">
                <a:cs typeface="PMingLiU"/>
              </a:rPr>
              <a:t>of</a:t>
            </a:r>
            <a:r>
              <a:rPr sz="1100" spc="75" dirty="0">
                <a:cs typeface="PMingLiU"/>
              </a:rPr>
              <a:t> </a:t>
            </a: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1</a:t>
            </a:r>
            <a:r>
              <a:rPr sz="1100" i="1" spc="9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25" dirty="0">
                <a:cs typeface="Times New Roman"/>
              </a:rPr>
              <a:t>X</a:t>
            </a:r>
            <a:r>
              <a:rPr sz="1200" i="1" spc="187" baseline="-10416" dirty="0">
                <a:cs typeface="Times New Roman"/>
              </a:rPr>
              <a:t>p</a:t>
            </a:r>
            <a:r>
              <a:rPr sz="1200" i="1" spc="315" baseline="-10416" dirty="0">
                <a:cs typeface="Times New Roman"/>
              </a:rPr>
              <a:t> </a:t>
            </a:r>
            <a:r>
              <a:rPr sz="1100" spc="110" dirty="0">
                <a:cs typeface="PMingLiU"/>
              </a:rPr>
              <a:t>that</a:t>
            </a:r>
            <a:r>
              <a:rPr sz="1100" spc="7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has</a:t>
            </a:r>
            <a:r>
              <a:rPr sz="1100" spc="7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maximal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variance</a:t>
            </a:r>
            <a:r>
              <a:rPr sz="1100" spc="8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among</a:t>
            </a:r>
            <a:r>
              <a:rPr sz="1100" spc="7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all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linear  </a:t>
            </a:r>
            <a:r>
              <a:rPr sz="1100" spc="55" dirty="0">
                <a:cs typeface="PMingLiU"/>
              </a:rPr>
              <a:t>combinations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are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uncorrelated </a:t>
            </a:r>
            <a:r>
              <a:rPr sz="1100" spc="70" dirty="0">
                <a:cs typeface="PMingLiU"/>
              </a:rPr>
              <a:t>with</a:t>
            </a:r>
            <a:r>
              <a:rPr sz="1100" spc="155" dirty="0">
                <a:cs typeface="PMingLiU"/>
              </a:rPr>
              <a:t> </a:t>
            </a:r>
            <a:r>
              <a:rPr sz="1100" i="1" spc="70" dirty="0">
                <a:cs typeface="Times New Roman"/>
              </a:rPr>
              <a:t>Z</a:t>
            </a:r>
            <a:r>
              <a:rPr sz="1200" spc="104" baseline="-10416" dirty="0">
                <a:cs typeface="Tahoma"/>
              </a:rPr>
              <a:t>1</a:t>
            </a:r>
            <a:r>
              <a:rPr sz="1100" spc="70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220979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endParaRPr lang="en-US" sz="1100" spc="90" dirty="0">
              <a:cs typeface="PMingLiU"/>
            </a:endParaRPr>
          </a:p>
          <a:p>
            <a:pPr marL="220979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r>
              <a:rPr sz="1100" spc="9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second</a:t>
            </a:r>
            <a:r>
              <a:rPr sz="1100" spc="7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principal</a:t>
            </a:r>
            <a:r>
              <a:rPr sz="1100" spc="7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component</a:t>
            </a:r>
            <a:r>
              <a:rPr sz="1100" spc="7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scores</a:t>
            </a:r>
            <a:r>
              <a:rPr sz="1100" spc="80" dirty="0">
                <a:cs typeface="PMingLiU"/>
              </a:rPr>
              <a:t> </a:t>
            </a:r>
            <a:r>
              <a:rPr sz="1100" i="1" spc="30" dirty="0">
                <a:cs typeface="Times New Roman"/>
              </a:rPr>
              <a:t>z</a:t>
            </a:r>
            <a:r>
              <a:rPr sz="1200" spc="44" baseline="-10416" dirty="0">
                <a:cs typeface="Tahoma"/>
              </a:rPr>
              <a:t>12</a:t>
            </a:r>
            <a:r>
              <a:rPr sz="1100" i="1" spc="3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z</a:t>
            </a:r>
            <a:r>
              <a:rPr sz="1200" spc="37" baseline="-10416" dirty="0">
                <a:cs typeface="Tahoma"/>
              </a:rPr>
              <a:t>22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55" dirty="0">
                <a:cs typeface="Times New Roman"/>
              </a:rPr>
              <a:t>z</a:t>
            </a:r>
            <a:r>
              <a:rPr sz="1200" i="1" spc="82" baseline="-10416" dirty="0">
                <a:cs typeface="Times New Roman"/>
              </a:rPr>
              <a:t>n</a:t>
            </a:r>
            <a:r>
              <a:rPr sz="1200" spc="82" baseline="-10416" dirty="0">
                <a:cs typeface="Tahoma"/>
              </a:rPr>
              <a:t>2</a:t>
            </a:r>
            <a:endParaRPr sz="1200" baseline="-10416" dirty="0">
              <a:cs typeface="Tahoma"/>
            </a:endParaRPr>
          </a:p>
          <a:p>
            <a:pPr marL="220979">
              <a:lnSpc>
                <a:spcPct val="100000"/>
              </a:lnSpc>
              <a:spcBef>
                <a:spcPts val="35"/>
              </a:spcBef>
            </a:pPr>
            <a:r>
              <a:rPr sz="1100" spc="65" dirty="0">
                <a:cs typeface="PMingLiU"/>
              </a:rPr>
              <a:t>take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form</a:t>
            </a:r>
            <a:endParaRPr sz="11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cs typeface="PMingLiU"/>
            </a:endParaRPr>
          </a:p>
          <a:p>
            <a:pPr marL="940435">
              <a:lnSpc>
                <a:spcPct val="100000"/>
              </a:lnSpc>
            </a:pPr>
            <a:r>
              <a:rPr sz="1100" i="1" spc="40" dirty="0">
                <a:cs typeface="Times New Roman"/>
              </a:rPr>
              <a:t>z</a:t>
            </a:r>
            <a:r>
              <a:rPr sz="1200" i="1" spc="60" baseline="-10416" dirty="0">
                <a:cs typeface="Times New Roman"/>
              </a:rPr>
              <a:t>i</a:t>
            </a:r>
            <a:r>
              <a:rPr sz="1200" spc="60" baseline="-10416" dirty="0">
                <a:cs typeface="Tahoma"/>
              </a:rPr>
              <a:t>2</a:t>
            </a:r>
            <a:r>
              <a:rPr sz="1200" spc="142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40" dirty="0">
                <a:cs typeface="Times New Roman"/>
              </a:rPr>
              <a:t>φ</a:t>
            </a:r>
            <a:r>
              <a:rPr sz="1200" spc="60" baseline="-10416" dirty="0">
                <a:cs typeface="Tahoma"/>
              </a:rPr>
              <a:t>12</a:t>
            </a:r>
            <a:r>
              <a:rPr sz="1100" i="1" spc="40" dirty="0">
                <a:cs typeface="Times New Roman"/>
              </a:rPr>
              <a:t>x</a:t>
            </a:r>
            <a:r>
              <a:rPr sz="1200" i="1" spc="60" baseline="-10416" dirty="0">
                <a:cs typeface="Times New Roman"/>
              </a:rPr>
              <a:t>i</a:t>
            </a:r>
            <a:r>
              <a:rPr sz="1200" spc="60" baseline="-10416" dirty="0">
                <a:cs typeface="Tahoma"/>
              </a:rPr>
              <a:t>1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40" dirty="0">
                <a:cs typeface="Times New Roman"/>
              </a:rPr>
              <a:t>φ</a:t>
            </a:r>
            <a:r>
              <a:rPr sz="1200" spc="60" baseline="-10416" dirty="0">
                <a:cs typeface="Tahoma"/>
              </a:rPr>
              <a:t>22</a:t>
            </a:r>
            <a:r>
              <a:rPr sz="1100" i="1" spc="40" dirty="0">
                <a:cs typeface="Times New Roman"/>
              </a:rPr>
              <a:t>x</a:t>
            </a:r>
            <a:r>
              <a:rPr sz="1200" i="1" spc="60" baseline="-10416" dirty="0">
                <a:cs typeface="Times New Roman"/>
              </a:rPr>
              <a:t>i</a:t>
            </a:r>
            <a:r>
              <a:rPr sz="1200" spc="60" baseline="-10416" dirty="0">
                <a:cs typeface="Tahoma"/>
              </a:rPr>
              <a:t>2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3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55" dirty="0">
                <a:cs typeface="Times New Roman"/>
              </a:rPr>
              <a:t>φ</a:t>
            </a:r>
            <a:r>
              <a:rPr sz="1200" i="1" spc="82" baseline="-10416" dirty="0">
                <a:cs typeface="Times New Roman"/>
              </a:rPr>
              <a:t>p</a:t>
            </a:r>
            <a:r>
              <a:rPr sz="1200" spc="82" baseline="-10416" dirty="0">
                <a:cs typeface="Tahoma"/>
              </a:rPr>
              <a:t>2</a:t>
            </a:r>
            <a:r>
              <a:rPr sz="1100" i="1" spc="55" dirty="0">
                <a:cs typeface="Times New Roman"/>
              </a:rPr>
              <a:t>x</a:t>
            </a:r>
            <a:r>
              <a:rPr sz="1200" i="1" spc="82" baseline="-10416" dirty="0">
                <a:cs typeface="Times New Roman"/>
              </a:rPr>
              <a:t>ip</a:t>
            </a:r>
            <a:r>
              <a:rPr sz="1100" i="1" spc="55" dirty="0">
                <a:cs typeface="Times New Roman"/>
              </a:rPr>
              <a:t>,</a:t>
            </a:r>
            <a:endParaRPr sz="11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 dirty="0">
              <a:cs typeface="Times New Roman"/>
            </a:endParaRPr>
          </a:p>
          <a:p>
            <a:pPr marL="220979" marR="43180">
              <a:lnSpc>
                <a:spcPct val="102600"/>
              </a:lnSpc>
            </a:pPr>
            <a:r>
              <a:rPr sz="1100" spc="50" dirty="0">
                <a:cs typeface="PMingLiU"/>
              </a:rPr>
              <a:t>where </a:t>
            </a:r>
            <a:r>
              <a:rPr sz="1100" i="1" spc="10" dirty="0">
                <a:cs typeface="Times New Roman"/>
              </a:rPr>
              <a:t>φ</a:t>
            </a:r>
            <a:r>
              <a:rPr sz="1200" spc="15" baseline="-10416" dirty="0">
                <a:cs typeface="Tahoma"/>
              </a:rPr>
              <a:t>2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second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 </a:t>
            </a:r>
            <a:r>
              <a:rPr sz="1100" spc="45" dirty="0">
                <a:cs typeface="PMingLiU"/>
              </a:rPr>
              <a:t>loading </a:t>
            </a:r>
            <a:r>
              <a:rPr sz="1100" spc="50" dirty="0">
                <a:cs typeface="PMingLiU"/>
              </a:rPr>
              <a:t>vector,  </a:t>
            </a:r>
            <a:r>
              <a:rPr sz="1100" spc="70" dirty="0">
                <a:cs typeface="PMingLiU"/>
              </a:rPr>
              <a:t>with </a:t>
            </a:r>
            <a:r>
              <a:rPr sz="1100" spc="50" dirty="0">
                <a:cs typeface="PMingLiU"/>
              </a:rPr>
              <a:t>elements</a:t>
            </a:r>
            <a:r>
              <a:rPr sz="1100" spc="80" dirty="0">
                <a:cs typeface="PMingLiU"/>
              </a:rPr>
              <a:t> </a:t>
            </a:r>
            <a:r>
              <a:rPr sz="1100" i="1" spc="20" dirty="0">
                <a:cs typeface="Times New Roman"/>
              </a:rPr>
              <a:t>φ</a:t>
            </a:r>
            <a:r>
              <a:rPr sz="1200" spc="30" baseline="-10416" dirty="0">
                <a:cs typeface="Tahoma"/>
              </a:rPr>
              <a:t>12</a:t>
            </a:r>
            <a:r>
              <a:rPr sz="1100" i="1" spc="2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0" dirty="0">
                <a:cs typeface="Times New Roman"/>
              </a:rPr>
              <a:t>φ</a:t>
            </a:r>
            <a:r>
              <a:rPr sz="1200" spc="30" baseline="-10416" dirty="0">
                <a:cs typeface="Tahoma"/>
              </a:rPr>
              <a:t>22</a:t>
            </a:r>
            <a:r>
              <a:rPr sz="1100" i="1" spc="2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35" dirty="0">
                <a:cs typeface="Times New Roman"/>
              </a:rPr>
              <a:t>φ</a:t>
            </a:r>
            <a:r>
              <a:rPr sz="1200" i="1" spc="52" baseline="-10416" dirty="0">
                <a:cs typeface="Times New Roman"/>
              </a:rPr>
              <a:t>p</a:t>
            </a:r>
            <a:r>
              <a:rPr sz="1200" spc="52" baseline="-10416" dirty="0">
                <a:cs typeface="Tahoma"/>
              </a:rPr>
              <a:t>2</a:t>
            </a:r>
            <a:r>
              <a:rPr sz="1100" spc="35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902" y="211465"/>
            <a:ext cx="32207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Further principal </a:t>
            </a:r>
            <a:r>
              <a:rPr spc="-40" dirty="0">
                <a:latin typeface="+mn-lt"/>
              </a:rPr>
              <a:t>components:</a:t>
            </a:r>
            <a:r>
              <a:rPr spc="-2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8568" y="1044575"/>
            <a:ext cx="4211532" cy="109812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685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80" dirty="0">
                <a:cs typeface="PMingLiU"/>
              </a:rPr>
              <a:t>turns out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constraining </a:t>
            </a:r>
            <a:r>
              <a:rPr sz="1100" i="1" spc="55" dirty="0">
                <a:cs typeface="Times New Roman"/>
              </a:rPr>
              <a:t>Z</a:t>
            </a:r>
            <a:r>
              <a:rPr sz="1200" spc="82" baseline="-10416" dirty="0">
                <a:cs typeface="Tahoma"/>
              </a:rPr>
              <a:t>2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be </a:t>
            </a:r>
            <a:r>
              <a:rPr sz="1100" spc="60" dirty="0">
                <a:cs typeface="PMingLiU"/>
              </a:rPr>
              <a:t>uncorrelated </a:t>
            </a:r>
            <a:r>
              <a:rPr sz="1100" spc="70" dirty="0">
                <a:cs typeface="PMingLiU"/>
              </a:rPr>
              <a:t>with  </a:t>
            </a:r>
            <a:r>
              <a:rPr sz="1100" i="1" spc="55" dirty="0">
                <a:cs typeface="Times New Roman"/>
              </a:rPr>
              <a:t>Z</a:t>
            </a:r>
            <a:r>
              <a:rPr sz="1200" spc="82" baseline="-10416" dirty="0">
                <a:cs typeface="Tahoma"/>
              </a:rPr>
              <a:t>1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equivalent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constraining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direction </a:t>
            </a:r>
            <a:r>
              <a:rPr sz="1100" i="1" spc="10" dirty="0">
                <a:cs typeface="Times New Roman"/>
              </a:rPr>
              <a:t>φ</a:t>
            </a:r>
            <a:r>
              <a:rPr sz="1200" spc="15" baseline="-10416" dirty="0">
                <a:cs typeface="Tahoma"/>
              </a:rPr>
              <a:t>2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be  </a:t>
            </a:r>
            <a:r>
              <a:rPr sz="1100" spc="60" dirty="0">
                <a:cs typeface="PMingLiU"/>
              </a:rPr>
              <a:t>orthogonal </a:t>
            </a:r>
            <a:r>
              <a:rPr sz="1100" spc="65" dirty="0">
                <a:cs typeface="PMingLiU"/>
              </a:rPr>
              <a:t>(perpendicular) </a:t>
            </a:r>
            <a:r>
              <a:rPr sz="1100" spc="80" dirty="0">
                <a:cs typeface="PMingLiU"/>
              </a:rPr>
              <a:t>to the </a:t>
            </a:r>
            <a:r>
              <a:rPr sz="1100" spc="55" dirty="0">
                <a:cs typeface="PMingLiU"/>
              </a:rPr>
              <a:t>direction </a:t>
            </a:r>
            <a:r>
              <a:rPr sz="1100" i="1" spc="40" dirty="0">
                <a:cs typeface="Times New Roman"/>
              </a:rPr>
              <a:t>φ</a:t>
            </a:r>
            <a:r>
              <a:rPr sz="1200" spc="60" baseline="-10416" dirty="0">
                <a:cs typeface="Tahoma"/>
              </a:rPr>
              <a:t>1</a:t>
            </a:r>
            <a:r>
              <a:rPr sz="1100" spc="40" dirty="0">
                <a:cs typeface="PMingLiU"/>
              </a:rPr>
              <a:t>. </a:t>
            </a:r>
            <a:r>
              <a:rPr sz="1100" spc="80" dirty="0">
                <a:cs typeface="PMingLiU"/>
              </a:rPr>
              <a:t>And </a:t>
            </a:r>
            <a:r>
              <a:rPr sz="1100" spc="25" dirty="0">
                <a:cs typeface="PMingLiU"/>
              </a:rPr>
              <a:t>so</a:t>
            </a:r>
            <a:r>
              <a:rPr sz="1100" spc="-5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on.</a:t>
            </a:r>
            <a:endParaRPr lang="en-US" sz="1100" spc="50" dirty="0">
              <a:cs typeface="PMingLiU"/>
            </a:endParaRPr>
          </a:p>
          <a:p>
            <a:pPr marL="208279" marR="685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endParaRPr sz="1100" dirty="0">
              <a:cs typeface="PMingLiU"/>
            </a:endParaRPr>
          </a:p>
          <a:p>
            <a:pPr marL="208279" marR="64769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 </a:t>
            </a:r>
            <a:r>
              <a:rPr sz="1100" spc="50" dirty="0">
                <a:cs typeface="PMingLiU"/>
              </a:rPr>
              <a:t>directions </a:t>
            </a:r>
            <a:r>
              <a:rPr sz="1100" i="1" spc="40" dirty="0">
                <a:cs typeface="Times New Roman"/>
              </a:rPr>
              <a:t>φ</a:t>
            </a:r>
            <a:r>
              <a:rPr sz="1200" spc="60" baseline="-10416" dirty="0">
                <a:cs typeface="Tahoma"/>
              </a:rPr>
              <a:t>1</a:t>
            </a:r>
            <a:r>
              <a:rPr sz="1100" spc="40" dirty="0">
                <a:cs typeface="PMingLiU"/>
              </a:rPr>
              <a:t>, </a:t>
            </a:r>
            <a:r>
              <a:rPr sz="1100" i="1" spc="40" dirty="0">
                <a:cs typeface="Times New Roman"/>
              </a:rPr>
              <a:t>φ</a:t>
            </a:r>
            <a:r>
              <a:rPr sz="1200" spc="60" baseline="-10416" dirty="0">
                <a:cs typeface="Tahoma"/>
              </a:rPr>
              <a:t>2</a:t>
            </a:r>
            <a:r>
              <a:rPr sz="1100" spc="40" dirty="0">
                <a:cs typeface="PMingLiU"/>
              </a:rPr>
              <a:t>, </a:t>
            </a:r>
            <a:r>
              <a:rPr sz="1100" i="1" spc="30" dirty="0">
                <a:cs typeface="Times New Roman"/>
              </a:rPr>
              <a:t>φ</a:t>
            </a:r>
            <a:r>
              <a:rPr sz="1200" spc="44" baseline="-10416" dirty="0">
                <a:cs typeface="Tahoma"/>
              </a:rPr>
              <a:t>3</a:t>
            </a:r>
            <a:r>
              <a:rPr sz="1100" i="1" spc="30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</a:t>
            </a:r>
            <a:r>
              <a:rPr sz="1100" spc="60" dirty="0">
                <a:cs typeface="PMingLiU"/>
              </a:rPr>
              <a:t>are </a:t>
            </a:r>
            <a:r>
              <a:rPr sz="1100" spc="80" dirty="0">
                <a:cs typeface="PMingLiU"/>
              </a:rPr>
              <a:t>the  </a:t>
            </a:r>
            <a:r>
              <a:rPr sz="1100" spc="60" dirty="0">
                <a:cs typeface="PMingLiU"/>
              </a:rPr>
              <a:t>ordered </a:t>
            </a:r>
            <a:r>
              <a:rPr sz="1100" spc="45" dirty="0">
                <a:cs typeface="PMingLiU"/>
              </a:rPr>
              <a:t>sequence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right </a:t>
            </a:r>
            <a:r>
              <a:rPr sz="1100" spc="50" dirty="0">
                <a:cs typeface="PMingLiU"/>
              </a:rPr>
              <a:t>singular vectors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matrix</a:t>
            </a:r>
            <a:r>
              <a:rPr sz="1100" spc="320" dirty="0">
                <a:cs typeface="PMingLiU"/>
              </a:rPr>
              <a:t> </a:t>
            </a:r>
            <a:r>
              <a:rPr sz="1100" b="1" spc="75" dirty="0">
                <a:cs typeface="Verdana"/>
              </a:rPr>
              <a:t>X</a:t>
            </a:r>
            <a:r>
              <a:rPr sz="1100" spc="75" dirty="0">
                <a:cs typeface="PMingLiU"/>
              </a:rPr>
              <a:t>,</a:t>
            </a:r>
            <a:endParaRPr sz="1100" dirty="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892" y="2138366"/>
            <a:ext cx="368395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variances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components are </a:t>
            </a:r>
            <a:r>
              <a:rPr sz="1200" u="sng" spc="-22" baseline="31250" dirty="0">
                <a:uFill>
                  <a:solidFill>
                    <a:srgbClr val="000000"/>
                  </a:solidFill>
                </a:uFill>
                <a:cs typeface="Tahoma"/>
              </a:rPr>
              <a:t>1</a:t>
            </a:r>
            <a:r>
              <a:rPr sz="1200" spc="-22" baseline="31250" dirty="0">
                <a:cs typeface="Tahoma"/>
              </a:rPr>
              <a:t> </a:t>
            </a:r>
            <a:r>
              <a:rPr sz="1100" spc="60" dirty="0">
                <a:cs typeface="PMingLiU"/>
              </a:rPr>
              <a:t>times</a:t>
            </a:r>
            <a:r>
              <a:rPr sz="1100" spc="10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endParaRPr sz="1100"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284" y="2240034"/>
            <a:ext cx="3182264" cy="43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00050" algn="r">
              <a:lnSpc>
                <a:spcPts val="819"/>
              </a:lnSpc>
              <a:spcBef>
                <a:spcPts val="95"/>
              </a:spcBef>
            </a:pPr>
            <a:r>
              <a:rPr sz="800" i="1" spc="110" dirty="0">
                <a:cs typeface="Times New Roman"/>
              </a:rPr>
              <a:t>n</a:t>
            </a:r>
            <a:endParaRPr sz="800" dirty="0">
              <a:cs typeface="Times New Roman"/>
            </a:endParaRPr>
          </a:p>
          <a:p>
            <a:pPr marL="12700">
              <a:lnSpc>
                <a:spcPts val="1180"/>
              </a:lnSpc>
            </a:pPr>
            <a:r>
              <a:rPr sz="1100" spc="55" dirty="0">
                <a:cs typeface="PMingLiU"/>
              </a:rPr>
              <a:t>squares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singular </a:t>
            </a:r>
            <a:r>
              <a:rPr sz="1100" spc="40" dirty="0">
                <a:cs typeface="PMingLiU"/>
              </a:rPr>
              <a:t>values. </a:t>
            </a:r>
            <a:r>
              <a:rPr sz="1100" spc="75" dirty="0">
                <a:cs typeface="PMingLiU"/>
              </a:rPr>
              <a:t>There </a:t>
            </a:r>
            <a:r>
              <a:rPr sz="1100" spc="60" dirty="0">
                <a:cs typeface="PMingLiU"/>
              </a:rPr>
              <a:t>are </a:t>
            </a:r>
            <a:r>
              <a:rPr sz="1100" spc="110" dirty="0">
                <a:cs typeface="PMingLiU"/>
              </a:rPr>
              <a:t>at</a:t>
            </a:r>
            <a:r>
              <a:rPr sz="1100" spc="3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most</a:t>
            </a:r>
            <a:endParaRPr sz="1100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75" dirty="0">
                <a:cs typeface="PMingLiU"/>
              </a:rPr>
              <a:t>min(</a:t>
            </a:r>
            <a:r>
              <a:rPr sz="1100" i="1" spc="75" dirty="0">
                <a:cs typeface="Times New Roman"/>
              </a:rPr>
              <a:t>n</a:t>
            </a:r>
            <a:r>
              <a:rPr sz="1100" i="1" spc="-200" dirty="0">
                <a:cs typeface="Times New Roman"/>
              </a:rPr>
              <a:t> </a:t>
            </a:r>
            <a:r>
              <a:rPr sz="1100" i="1" spc="-40" dirty="0">
                <a:cs typeface="Meiryo"/>
              </a:rPr>
              <a:t>−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, </a:t>
            </a:r>
            <a:r>
              <a:rPr sz="1100" i="1" spc="35" dirty="0">
                <a:cs typeface="Times New Roman"/>
              </a:rPr>
              <a:t>p</a:t>
            </a:r>
            <a:r>
              <a:rPr sz="1100" spc="35" dirty="0">
                <a:cs typeface="PMingLiU"/>
              </a:rPr>
              <a:t>) </a:t>
            </a:r>
            <a:r>
              <a:rPr sz="1100" spc="55" dirty="0">
                <a:cs typeface="PMingLiU"/>
              </a:rPr>
              <a:t>principal </a:t>
            </a:r>
            <a:r>
              <a:rPr sz="1100" spc="60" dirty="0">
                <a:cs typeface="PMingLiU"/>
              </a:rPr>
              <a:t>components.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650" y="206375"/>
            <a:ext cx="939483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Illustration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850" y="739775"/>
            <a:ext cx="3962400" cy="215969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812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Font typeface="Meiryo"/>
              <a:buChar char="•"/>
              <a:tabLst>
                <a:tab pos="145415" algn="l"/>
              </a:tabLst>
            </a:pPr>
            <a:r>
              <a:rPr sz="1000" spc="90" dirty="0">
                <a:solidFill>
                  <a:srgbClr val="BF7F3F"/>
                </a:solidFill>
                <a:cs typeface="PMingLiU"/>
              </a:rPr>
              <a:t>USAarrests </a:t>
            </a:r>
            <a:r>
              <a:rPr sz="1100" spc="80" dirty="0">
                <a:cs typeface="PMingLiU"/>
              </a:rPr>
              <a:t>data: </a:t>
            </a:r>
            <a:r>
              <a:rPr sz="1100" spc="5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20" dirty="0">
                <a:cs typeface="PMingLiU"/>
              </a:rPr>
              <a:t>fifty </a:t>
            </a:r>
            <a:r>
              <a:rPr sz="1100" spc="70" dirty="0">
                <a:cs typeface="PMingLiU"/>
              </a:rPr>
              <a:t>states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United  </a:t>
            </a:r>
            <a:r>
              <a:rPr sz="1100" spc="65" dirty="0">
                <a:cs typeface="PMingLiU"/>
              </a:rPr>
              <a:t>States,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set </a:t>
            </a:r>
            <a:r>
              <a:rPr sz="1100" spc="55" dirty="0">
                <a:cs typeface="PMingLiU"/>
              </a:rPr>
              <a:t>contains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arrests</a:t>
            </a:r>
            <a:r>
              <a:rPr sz="1100" spc="200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per</a:t>
            </a:r>
            <a:endParaRPr sz="1100" dirty="0">
              <a:cs typeface="PMingLiU"/>
            </a:endParaRPr>
          </a:p>
          <a:p>
            <a:pPr marL="144780" marR="5080">
              <a:lnSpc>
                <a:spcPct val="102600"/>
              </a:lnSpc>
            </a:pPr>
            <a:r>
              <a:rPr sz="1100" spc="25" dirty="0">
                <a:cs typeface="PMingLiU"/>
              </a:rPr>
              <a:t>100</a:t>
            </a:r>
            <a:r>
              <a:rPr sz="1100" i="1" spc="25" dirty="0">
                <a:cs typeface="Times New Roman"/>
              </a:rPr>
              <a:t>, </a:t>
            </a:r>
            <a:r>
              <a:rPr sz="1100" spc="25" dirty="0">
                <a:cs typeface="PMingLiU"/>
              </a:rPr>
              <a:t>000 </a:t>
            </a:r>
            <a:r>
              <a:rPr sz="1100" spc="50" dirty="0">
                <a:cs typeface="PMingLiU"/>
              </a:rPr>
              <a:t>residents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70" dirty="0">
                <a:cs typeface="PMingLiU"/>
              </a:rPr>
              <a:t>three </a:t>
            </a:r>
            <a:r>
              <a:rPr sz="1100" spc="40" dirty="0">
                <a:cs typeface="PMingLiU"/>
              </a:rPr>
              <a:t>crimes: </a:t>
            </a:r>
            <a:r>
              <a:rPr sz="1000" spc="110" dirty="0">
                <a:solidFill>
                  <a:srgbClr val="BF7F3F"/>
                </a:solidFill>
                <a:cs typeface="PMingLiU"/>
              </a:rPr>
              <a:t>Assault</a:t>
            </a:r>
            <a:r>
              <a:rPr sz="1100" spc="110" dirty="0">
                <a:cs typeface="PMingLiU"/>
              </a:rPr>
              <a:t>, </a:t>
            </a:r>
            <a:r>
              <a:rPr sz="1000" spc="50" dirty="0">
                <a:solidFill>
                  <a:srgbClr val="BF7F3F"/>
                </a:solidFill>
                <a:cs typeface="PMingLiU"/>
              </a:rPr>
              <a:t>Murder</a:t>
            </a:r>
            <a:r>
              <a:rPr sz="1100" spc="50" dirty="0">
                <a:cs typeface="PMingLiU"/>
              </a:rPr>
              <a:t>,  </a:t>
            </a:r>
            <a:r>
              <a:rPr sz="1100" spc="85" dirty="0">
                <a:cs typeface="PMingLiU"/>
              </a:rPr>
              <a:t>and </a:t>
            </a:r>
            <a:r>
              <a:rPr sz="1000" spc="40" dirty="0">
                <a:solidFill>
                  <a:srgbClr val="BF7F3F"/>
                </a:solidFill>
                <a:cs typeface="PMingLiU"/>
              </a:rPr>
              <a:t>Rape</a:t>
            </a:r>
            <a:r>
              <a:rPr sz="1100" spc="40" dirty="0">
                <a:cs typeface="PMingLiU"/>
              </a:rPr>
              <a:t>. We </a:t>
            </a:r>
            <a:r>
              <a:rPr sz="1100" spc="35" dirty="0">
                <a:cs typeface="PMingLiU"/>
              </a:rPr>
              <a:t>also </a:t>
            </a:r>
            <a:r>
              <a:rPr sz="1100" spc="55" dirty="0">
                <a:cs typeface="PMingLiU"/>
              </a:rPr>
              <a:t>record </a:t>
            </a:r>
            <a:r>
              <a:rPr sz="1000" spc="45" dirty="0">
                <a:solidFill>
                  <a:srgbClr val="BF7F3F"/>
                </a:solidFill>
                <a:cs typeface="PMingLiU"/>
              </a:rPr>
              <a:t>UrbanPop </a:t>
            </a:r>
            <a:r>
              <a:rPr sz="1100" spc="80" dirty="0">
                <a:cs typeface="PMingLiU"/>
              </a:rPr>
              <a:t>(the </a:t>
            </a:r>
            <a:r>
              <a:rPr sz="1100" spc="65" dirty="0">
                <a:cs typeface="PMingLiU"/>
              </a:rPr>
              <a:t>percent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65" dirty="0">
                <a:cs typeface="PMingLiU"/>
              </a:rPr>
              <a:t>population </a:t>
            </a:r>
            <a:r>
              <a:rPr sz="1100" spc="50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each </a:t>
            </a:r>
            <a:r>
              <a:rPr sz="1100" spc="80" dirty="0">
                <a:cs typeface="PMingLiU"/>
              </a:rPr>
              <a:t>state </a:t>
            </a:r>
            <a:r>
              <a:rPr sz="1100" spc="35" dirty="0">
                <a:cs typeface="PMingLiU"/>
              </a:rPr>
              <a:t>living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urban</a:t>
            </a:r>
            <a:r>
              <a:rPr sz="1100" spc="20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areas).</a:t>
            </a:r>
            <a:endParaRPr lang="en-US" sz="1100" spc="60" dirty="0">
              <a:cs typeface="PMingLiU"/>
            </a:endParaRPr>
          </a:p>
          <a:p>
            <a:pPr marL="144780" marR="5080">
              <a:lnSpc>
                <a:spcPct val="102600"/>
              </a:lnSpc>
            </a:pPr>
            <a:endParaRPr sz="1100" dirty="0">
              <a:cs typeface="PMingLiU"/>
            </a:endParaRPr>
          </a:p>
          <a:p>
            <a:pPr marL="144780" marR="35560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 </a:t>
            </a:r>
            <a:r>
              <a:rPr sz="1100" spc="35" dirty="0">
                <a:cs typeface="PMingLiU"/>
              </a:rPr>
              <a:t>score </a:t>
            </a:r>
            <a:r>
              <a:rPr sz="1100" spc="45" dirty="0">
                <a:cs typeface="PMingLiU"/>
              </a:rPr>
              <a:t>vectors have </a:t>
            </a:r>
            <a:r>
              <a:rPr sz="1100" spc="60" dirty="0">
                <a:cs typeface="PMingLiU"/>
              </a:rPr>
              <a:t>length </a:t>
            </a:r>
            <a:r>
              <a:rPr sz="1100" i="1" spc="100" dirty="0">
                <a:cs typeface="Times New Roman"/>
              </a:rPr>
              <a:t>n </a:t>
            </a:r>
            <a:r>
              <a:rPr sz="1100" spc="260" dirty="0">
                <a:cs typeface="PMingLiU"/>
              </a:rPr>
              <a:t>=</a:t>
            </a:r>
            <a:r>
              <a:rPr sz="1100" spc="110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50, 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 </a:t>
            </a:r>
            <a:r>
              <a:rPr sz="1100" spc="50" dirty="0">
                <a:cs typeface="PMingLiU"/>
              </a:rPr>
              <a:t>loading </a:t>
            </a:r>
            <a:r>
              <a:rPr sz="1100" spc="45" dirty="0">
                <a:cs typeface="PMingLiU"/>
              </a:rPr>
              <a:t>vectors have</a:t>
            </a:r>
            <a:r>
              <a:rPr sz="1100" spc="16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length</a:t>
            </a:r>
            <a:endParaRPr sz="1100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r>
              <a:rPr sz="1100" i="1" spc="-5" dirty="0">
                <a:cs typeface="Times New Roman"/>
              </a:rPr>
              <a:t>p </a:t>
            </a:r>
            <a:r>
              <a:rPr sz="1100" spc="260" dirty="0">
                <a:cs typeface="PMingLiU"/>
              </a:rPr>
              <a:t>=</a:t>
            </a:r>
            <a:r>
              <a:rPr sz="1100" spc="-4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4.</a:t>
            </a:r>
            <a:endParaRPr lang="en-US" sz="1100" spc="35" dirty="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endParaRPr sz="1100" dirty="0">
              <a:cs typeface="PMingLiU"/>
            </a:endParaRPr>
          </a:p>
          <a:p>
            <a:pPr marL="144780" marR="19367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110" dirty="0">
                <a:cs typeface="PMingLiU"/>
              </a:rPr>
              <a:t>PCA </a:t>
            </a:r>
            <a:r>
              <a:rPr sz="1100" spc="40" dirty="0">
                <a:cs typeface="PMingLiU"/>
              </a:rPr>
              <a:t>was </a:t>
            </a:r>
            <a:r>
              <a:rPr sz="1100" spc="60" dirty="0">
                <a:cs typeface="PMingLiU"/>
              </a:rPr>
              <a:t>performed after </a:t>
            </a:r>
            <a:r>
              <a:rPr sz="1100" spc="65" dirty="0">
                <a:cs typeface="PMingLiU"/>
              </a:rPr>
              <a:t>standardizing </a:t>
            </a:r>
            <a:r>
              <a:rPr sz="1100" spc="45" dirty="0">
                <a:cs typeface="PMingLiU"/>
              </a:rPr>
              <a:t>each variable </a:t>
            </a:r>
            <a:r>
              <a:rPr sz="1100" spc="80" dirty="0">
                <a:cs typeface="PMingLiU"/>
              </a:rPr>
              <a:t>to  </a:t>
            </a:r>
            <a:r>
              <a:rPr sz="1100" spc="45" dirty="0">
                <a:cs typeface="PMingLiU"/>
              </a:rPr>
              <a:t>have </a:t>
            </a:r>
            <a:r>
              <a:rPr sz="1100" spc="75" dirty="0">
                <a:cs typeface="PMingLiU"/>
              </a:rPr>
              <a:t>mean </a:t>
            </a:r>
            <a:r>
              <a:rPr sz="1100" spc="40" dirty="0">
                <a:cs typeface="PMingLiU"/>
              </a:rPr>
              <a:t>zero </a:t>
            </a:r>
            <a:r>
              <a:rPr sz="1100" spc="85" dirty="0">
                <a:cs typeface="PMingLiU"/>
              </a:rPr>
              <a:t>and standard </a:t>
            </a:r>
            <a:r>
              <a:rPr sz="1100" spc="60" dirty="0">
                <a:cs typeface="PMingLiU"/>
              </a:rPr>
              <a:t>deviation</a:t>
            </a:r>
            <a:r>
              <a:rPr sz="1100" spc="10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one.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398" y="211465"/>
            <a:ext cx="2195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USAarrests </a:t>
            </a:r>
            <a:r>
              <a:rPr spc="-5" dirty="0">
                <a:latin typeface="+mn-lt"/>
              </a:rPr>
              <a:t>data: </a:t>
            </a:r>
            <a:r>
              <a:rPr spc="110" dirty="0">
                <a:latin typeface="+mn-lt"/>
              </a:rPr>
              <a:t>PCA</a:t>
            </a:r>
            <a:r>
              <a:rPr spc="-130" dirty="0">
                <a:latin typeface="+mn-lt"/>
              </a:rPr>
              <a:t> </a:t>
            </a:r>
            <a:r>
              <a:rPr spc="-10" dirty="0">
                <a:latin typeface="+mn-lt"/>
              </a:rPr>
              <a:t>plot</a:t>
            </a:r>
          </a:p>
        </p:txBody>
      </p:sp>
      <p:sp>
        <p:nvSpPr>
          <p:cNvPr id="90" name="object 9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346D6EE-D48C-43D5-8BE9-82030E918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95" y="511175"/>
            <a:ext cx="2819400" cy="27643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867" y="211465"/>
            <a:ext cx="10941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Figure</a:t>
            </a:r>
            <a:r>
              <a:rPr spc="70" dirty="0">
                <a:latin typeface="+mn-lt"/>
              </a:rPr>
              <a:t> </a:t>
            </a:r>
            <a:r>
              <a:rPr spc="-15" dirty="0">
                <a:latin typeface="+mn-lt"/>
              </a:rPr>
              <a:t>details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850" y="739775"/>
            <a:ext cx="3843020" cy="24568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000" spc="90" dirty="0">
                <a:cs typeface="PMingLiU"/>
              </a:rPr>
              <a:t>The </a:t>
            </a:r>
            <a:r>
              <a:rPr sz="1000" spc="40" dirty="0">
                <a:cs typeface="PMingLiU"/>
              </a:rPr>
              <a:t>first </a:t>
            </a:r>
            <a:r>
              <a:rPr sz="1000" spc="45" dirty="0">
                <a:cs typeface="PMingLiU"/>
              </a:rPr>
              <a:t>two </a:t>
            </a:r>
            <a:r>
              <a:rPr sz="1000" spc="55" dirty="0">
                <a:cs typeface="PMingLiU"/>
              </a:rPr>
              <a:t>principal </a:t>
            </a:r>
            <a:r>
              <a:rPr sz="1000" spc="60" dirty="0">
                <a:cs typeface="PMingLiU"/>
              </a:rPr>
              <a:t>components </a:t>
            </a:r>
            <a:r>
              <a:rPr sz="1000" spc="30" dirty="0">
                <a:cs typeface="PMingLiU"/>
              </a:rPr>
              <a:t>for </a:t>
            </a:r>
            <a:r>
              <a:rPr sz="1000" spc="80" dirty="0">
                <a:cs typeface="PMingLiU"/>
              </a:rPr>
              <a:t>the </a:t>
            </a:r>
            <a:r>
              <a:rPr sz="1000" spc="60" dirty="0">
                <a:cs typeface="PMingLiU"/>
              </a:rPr>
              <a:t>USArrests</a:t>
            </a:r>
            <a:r>
              <a:rPr sz="1000" spc="215" dirty="0">
                <a:cs typeface="PMingLiU"/>
              </a:rPr>
              <a:t> </a:t>
            </a:r>
            <a:r>
              <a:rPr sz="1000" spc="85" dirty="0">
                <a:cs typeface="PMingLiU"/>
              </a:rPr>
              <a:t>data.</a:t>
            </a:r>
            <a:endParaRPr sz="1000" dirty="0">
              <a:cs typeface="PMingLiU"/>
            </a:endParaRPr>
          </a:p>
          <a:p>
            <a:pPr marL="28956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000" spc="90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blue </a:t>
            </a:r>
            <a:r>
              <a:rPr sz="1000" spc="80" dirty="0">
                <a:cs typeface="PMingLiU"/>
              </a:rPr>
              <a:t>state </a:t>
            </a:r>
            <a:r>
              <a:rPr sz="1000" spc="65" dirty="0">
                <a:cs typeface="PMingLiU"/>
              </a:rPr>
              <a:t>names </a:t>
            </a:r>
            <a:r>
              <a:rPr sz="1000" spc="60" dirty="0">
                <a:cs typeface="PMingLiU"/>
              </a:rPr>
              <a:t>represent </a:t>
            </a:r>
            <a:r>
              <a:rPr sz="1000" spc="80" dirty="0">
                <a:cs typeface="PMingLiU"/>
              </a:rPr>
              <a:t>the </a:t>
            </a:r>
            <a:r>
              <a:rPr lang="en-US" sz="1000" spc="80" dirty="0">
                <a:cs typeface="PMingLiU"/>
              </a:rPr>
              <a:t>PC1 and PC2 </a:t>
            </a:r>
            <a:r>
              <a:rPr sz="1000" spc="35" dirty="0">
                <a:cs typeface="PMingLiU"/>
              </a:rPr>
              <a:t>scores </a:t>
            </a:r>
            <a:r>
              <a:rPr sz="1000" spc="30" dirty="0">
                <a:cs typeface="PMingLiU"/>
              </a:rPr>
              <a:t>for </a:t>
            </a:r>
            <a:r>
              <a:rPr sz="1000" spc="80" dirty="0">
                <a:cs typeface="PMingLiU"/>
              </a:rPr>
              <a:t>the </a:t>
            </a:r>
            <a:r>
              <a:rPr sz="1000" spc="40" dirty="0">
                <a:cs typeface="PMingLiU"/>
              </a:rPr>
              <a:t>first </a:t>
            </a:r>
            <a:r>
              <a:rPr sz="1000" spc="45" dirty="0">
                <a:cs typeface="PMingLiU"/>
              </a:rPr>
              <a:t>two  </a:t>
            </a:r>
            <a:r>
              <a:rPr sz="1000" spc="55" dirty="0">
                <a:cs typeface="PMingLiU"/>
              </a:rPr>
              <a:t>principal</a:t>
            </a:r>
            <a:r>
              <a:rPr sz="1000" spc="70" dirty="0">
                <a:cs typeface="PMingLiU"/>
              </a:rPr>
              <a:t> </a:t>
            </a:r>
            <a:r>
              <a:rPr sz="1000" spc="60" dirty="0">
                <a:cs typeface="PMingLiU"/>
              </a:rPr>
              <a:t>components.</a:t>
            </a:r>
            <a:endParaRPr sz="1000" dirty="0">
              <a:cs typeface="PMingLiU"/>
            </a:endParaRPr>
          </a:p>
          <a:p>
            <a:pPr marL="289560" marR="889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endParaRPr lang="en-US" sz="1000" spc="90" dirty="0">
              <a:cs typeface="PMingLiU"/>
            </a:endParaRPr>
          </a:p>
          <a:p>
            <a:pPr marL="289560" marR="889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000" spc="90" dirty="0">
                <a:cs typeface="PMingLiU"/>
              </a:rPr>
              <a:t>The </a:t>
            </a:r>
            <a:r>
              <a:rPr sz="1000" spc="55" dirty="0">
                <a:cs typeface="PMingLiU"/>
              </a:rPr>
              <a:t>orange </a:t>
            </a:r>
            <a:r>
              <a:rPr sz="1000" spc="50" dirty="0">
                <a:cs typeface="PMingLiU"/>
              </a:rPr>
              <a:t>arrows </a:t>
            </a:r>
            <a:r>
              <a:rPr sz="1000" spc="60" dirty="0">
                <a:cs typeface="PMingLiU"/>
              </a:rPr>
              <a:t>indicate </a:t>
            </a:r>
            <a:r>
              <a:rPr sz="1000" spc="80" dirty="0">
                <a:cs typeface="PMingLiU"/>
              </a:rPr>
              <a:t>the </a:t>
            </a:r>
            <a:r>
              <a:rPr sz="1000" spc="40" dirty="0">
                <a:cs typeface="PMingLiU"/>
              </a:rPr>
              <a:t>first </a:t>
            </a:r>
            <a:r>
              <a:rPr sz="1000" spc="45" dirty="0">
                <a:cs typeface="PMingLiU"/>
              </a:rPr>
              <a:t>two </a:t>
            </a:r>
            <a:r>
              <a:rPr sz="1000" spc="55" dirty="0">
                <a:cs typeface="PMingLiU"/>
              </a:rPr>
              <a:t>principal  </a:t>
            </a:r>
            <a:r>
              <a:rPr sz="1000" spc="65" dirty="0">
                <a:cs typeface="PMingLiU"/>
              </a:rPr>
              <a:t>component </a:t>
            </a:r>
            <a:r>
              <a:rPr sz="1000" b="1" spc="50" dirty="0">
                <a:cs typeface="PMingLiU"/>
              </a:rPr>
              <a:t>loading vectors </a:t>
            </a:r>
            <a:r>
              <a:rPr sz="1000" spc="70" dirty="0">
                <a:cs typeface="PMingLiU"/>
              </a:rPr>
              <a:t>(with </a:t>
            </a:r>
            <a:r>
              <a:rPr sz="1000" spc="45" dirty="0">
                <a:cs typeface="PMingLiU"/>
              </a:rPr>
              <a:t>axes </a:t>
            </a:r>
            <a:r>
              <a:rPr sz="1000" spc="55" dirty="0">
                <a:cs typeface="PMingLiU"/>
              </a:rPr>
              <a:t>on </a:t>
            </a:r>
            <a:r>
              <a:rPr sz="1000" spc="80" dirty="0">
                <a:cs typeface="PMingLiU"/>
              </a:rPr>
              <a:t>the top </a:t>
            </a:r>
            <a:r>
              <a:rPr sz="1000" spc="85" dirty="0">
                <a:cs typeface="PMingLiU"/>
              </a:rPr>
              <a:t>and  </a:t>
            </a:r>
            <a:r>
              <a:rPr sz="1000" spc="60" dirty="0">
                <a:cs typeface="PMingLiU"/>
              </a:rPr>
              <a:t>right). </a:t>
            </a:r>
            <a:r>
              <a:rPr sz="1000" spc="50" dirty="0">
                <a:cs typeface="PMingLiU"/>
              </a:rPr>
              <a:t>For </a:t>
            </a:r>
            <a:r>
              <a:rPr sz="1000" spc="55" dirty="0">
                <a:cs typeface="PMingLiU"/>
              </a:rPr>
              <a:t>example, </a:t>
            </a:r>
            <a:r>
              <a:rPr sz="1000" spc="80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loading </a:t>
            </a:r>
            <a:r>
              <a:rPr sz="1000" spc="30" dirty="0">
                <a:cs typeface="PMingLiU"/>
              </a:rPr>
              <a:t>for </a:t>
            </a:r>
            <a:r>
              <a:rPr sz="1000" spc="40" dirty="0">
                <a:solidFill>
                  <a:srgbClr val="BF7F3F"/>
                </a:solidFill>
                <a:cs typeface="PMingLiU"/>
              </a:rPr>
              <a:t>Rape </a:t>
            </a:r>
            <a:r>
              <a:rPr sz="1000" spc="55" dirty="0">
                <a:cs typeface="PMingLiU"/>
              </a:rPr>
              <a:t>on </a:t>
            </a:r>
            <a:r>
              <a:rPr sz="1000" spc="80" dirty="0">
                <a:cs typeface="PMingLiU"/>
              </a:rPr>
              <a:t>the </a:t>
            </a:r>
            <a:r>
              <a:rPr sz="1000" spc="40" dirty="0">
                <a:cs typeface="PMingLiU"/>
              </a:rPr>
              <a:t>first  </a:t>
            </a:r>
            <a:r>
              <a:rPr sz="1000" spc="65" dirty="0">
                <a:cs typeface="PMingLiU"/>
              </a:rPr>
              <a:t>component </a:t>
            </a:r>
            <a:r>
              <a:rPr sz="1000" spc="20" dirty="0">
                <a:cs typeface="PMingLiU"/>
              </a:rPr>
              <a:t>is </a:t>
            </a:r>
            <a:r>
              <a:rPr sz="1000" spc="30" dirty="0">
                <a:cs typeface="PMingLiU"/>
              </a:rPr>
              <a:t>0</a:t>
            </a:r>
            <a:r>
              <a:rPr sz="1000" i="1" spc="30" dirty="0">
                <a:cs typeface="Times New Roman"/>
              </a:rPr>
              <a:t>.</a:t>
            </a:r>
            <a:r>
              <a:rPr sz="1000" spc="30" dirty="0">
                <a:cs typeface="PMingLiU"/>
              </a:rPr>
              <a:t>54, </a:t>
            </a:r>
            <a:r>
              <a:rPr sz="1000" spc="85" dirty="0">
                <a:cs typeface="PMingLiU"/>
              </a:rPr>
              <a:t>and </a:t>
            </a:r>
            <a:r>
              <a:rPr sz="1000" spc="60" dirty="0">
                <a:cs typeface="PMingLiU"/>
              </a:rPr>
              <a:t>its </a:t>
            </a:r>
            <a:r>
              <a:rPr sz="1000" spc="50" dirty="0">
                <a:cs typeface="PMingLiU"/>
              </a:rPr>
              <a:t>loading </a:t>
            </a:r>
            <a:r>
              <a:rPr sz="1000" spc="55" dirty="0">
                <a:cs typeface="PMingLiU"/>
              </a:rPr>
              <a:t>on </a:t>
            </a:r>
            <a:r>
              <a:rPr sz="1000" spc="80" dirty="0">
                <a:cs typeface="PMingLiU"/>
              </a:rPr>
              <a:t>the </a:t>
            </a:r>
            <a:r>
              <a:rPr sz="1000" spc="45" dirty="0">
                <a:cs typeface="PMingLiU"/>
              </a:rPr>
              <a:t>second </a:t>
            </a:r>
            <a:r>
              <a:rPr sz="1000" spc="55" dirty="0">
                <a:cs typeface="PMingLiU"/>
              </a:rPr>
              <a:t>principal  </a:t>
            </a:r>
            <a:r>
              <a:rPr sz="1000" spc="65" dirty="0">
                <a:cs typeface="PMingLiU"/>
              </a:rPr>
              <a:t>component </a:t>
            </a:r>
            <a:r>
              <a:rPr sz="1000" spc="25" dirty="0">
                <a:cs typeface="PMingLiU"/>
              </a:rPr>
              <a:t>0</a:t>
            </a:r>
            <a:r>
              <a:rPr sz="1000" i="1" spc="25" dirty="0">
                <a:cs typeface="Times New Roman"/>
              </a:rPr>
              <a:t>.</a:t>
            </a:r>
            <a:r>
              <a:rPr sz="1000" spc="25" dirty="0">
                <a:cs typeface="PMingLiU"/>
              </a:rPr>
              <a:t>17 </a:t>
            </a:r>
            <a:r>
              <a:rPr sz="1000" spc="50" dirty="0">
                <a:cs typeface="PMingLiU"/>
              </a:rPr>
              <a:t>[the word </a:t>
            </a:r>
            <a:r>
              <a:rPr sz="1000" spc="40" dirty="0">
                <a:solidFill>
                  <a:srgbClr val="BF7F3F"/>
                </a:solidFill>
                <a:cs typeface="PMingLiU"/>
              </a:rPr>
              <a:t>Rape </a:t>
            </a:r>
            <a:r>
              <a:rPr sz="1000" spc="20" dirty="0">
                <a:cs typeface="PMingLiU"/>
              </a:rPr>
              <a:t>is </a:t>
            </a:r>
            <a:r>
              <a:rPr sz="1000" spc="55" dirty="0">
                <a:cs typeface="PMingLiU"/>
              </a:rPr>
              <a:t>centered </a:t>
            </a:r>
            <a:r>
              <a:rPr sz="1000" spc="110" dirty="0">
                <a:cs typeface="PMingLiU"/>
              </a:rPr>
              <a:t>at </a:t>
            </a:r>
            <a:r>
              <a:rPr sz="1000" spc="80" dirty="0">
                <a:cs typeface="PMingLiU"/>
              </a:rPr>
              <a:t>the </a:t>
            </a:r>
            <a:r>
              <a:rPr sz="1000" spc="70" dirty="0">
                <a:cs typeface="PMingLiU"/>
              </a:rPr>
              <a:t>point  </a:t>
            </a:r>
            <a:r>
              <a:rPr sz="1000" spc="35" dirty="0">
                <a:cs typeface="PMingLiU"/>
              </a:rPr>
              <a:t>(0</a:t>
            </a:r>
            <a:r>
              <a:rPr sz="1000" i="1" spc="35" dirty="0">
                <a:cs typeface="Times New Roman"/>
              </a:rPr>
              <a:t>.</a:t>
            </a:r>
            <a:r>
              <a:rPr sz="1000" spc="35" dirty="0">
                <a:cs typeface="PMingLiU"/>
              </a:rPr>
              <a:t>54</a:t>
            </a:r>
            <a:r>
              <a:rPr sz="1000" i="1" spc="35" dirty="0">
                <a:cs typeface="Times New Roman"/>
              </a:rPr>
              <a:t>,</a:t>
            </a:r>
            <a:r>
              <a:rPr sz="1000" i="1" spc="-100" dirty="0">
                <a:cs typeface="Times New Roman"/>
              </a:rPr>
              <a:t> </a:t>
            </a:r>
            <a:r>
              <a:rPr sz="1000" spc="25" dirty="0">
                <a:cs typeface="PMingLiU"/>
              </a:rPr>
              <a:t>0</a:t>
            </a:r>
            <a:r>
              <a:rPr sz="1000" i="1" spc="25" dirty="0">
                <a:cs typeface="Times New Roman"/>
              </a:rPr>
              <a:t>.</a:t>
            </a:r>
            <a:r>
              <a:rPr sz="1000" spc="25" dirty="0">
                <a:cs typeface="PMingLiU"/>
              </a:rPr>
              <a:t>17)].</a:t>
            </a:r>
            <a:endParaRPr sz="1000" dirty="0">
              <a:cs typeface="PMingLiU"/>
            </a:endParaRPr>
          </a:p>
          <a:p>
            <a:pPr marL="289560" marR="10858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endParaRPr lang="en-US" sz="1000" spc="70" dirty="0">
              <a:cs typeface="PMingLiU"/>
            </a:endParaRPr>
          </a:p>
          <a:p>
            <a:pPr marL="289560" marR="10858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000" spc="70" dirty="0">
                <a:cs typeface="PMingLiU"/>
              </a:rPr>
              <a:t>This </a:t>
            </a:r>
            <a:r>
              <a:rPr sz="1000" spc="30" dirty="0">
                <a:cs typeface="PMingLiU"/>
              </a:rPr>
              <a:t>figure </a:t>
            </a:r>
            <a:r>
              <a:rPr sz="1000" spc="20" dirty="0">
                <a:cs typeface="PMingLiU"/>
              </a:rPr>
              <a:t>is </a:t>
            </a:r>
            <a:r>
              <a:rPr sz="1000" spc="55" dirty="0">
                <a:cs typeface="PMingLiU"/>
              </a:rPr>
              <a:t>known as </a:t>
            </a:r>
            <a:r>
              <a:rPr sz="1000" spc="85" dirty="0">
                <a:cs typeface="PMingLiU"/>
              </a:rPr>
              <a:t>a </a:t>
            </a:r>
            <a:r>
              <a:rPr sz="1000" i="1" spc="15" dirty="0">
                <a:solidFill>
                  <a:srgbClr val="009900"/>
                </a:solidFill>
                <a:cs typeface="Palatino Linotype"/>
              </a:rPr>
              <a:t>biplot</a:t>
            </a:r>
            <a:r>
              <a:rPr sz="1000" spc="15" dirty="0">
                <a:cs typeface="PMingLiU"/>
              </a:rPr>
              <a:t>, </a:t>
            </a:r>
            <a:r>
              <a:rPr sz="1000" spc="55" dirty="0">
                <a:cs typeface="PMingLiU"/>
              </a:rPr>
              <a:t>because </a:t>
            </a:r>
            <a:r>
              <a:rPr sz="1000" spc="75" dirty="0">
                <a:cs typeface="PMingLiU"/>
              </a:rPr>
              <a:t>it </a:t>
            </a:r>
            <a:r>
              <a:rPr sz="1000" spc="45" dirty="0">
                <a:cs typeface="PMingLiU"/>
              </a:rPr>
              <a:t>displays </a:t>
            </a:r>
            <a:r>
              <a:rPr sz="1000" spc="90" dirty="0">
                <a:cs typeface="PMingLiU"/>
              </a:rPr>
              <a:t>both  </a:t>
            </a:r>
            <a:r>
              <a:rPr sz="1000" spc="80" dirty="0">
                <a:cs typeface="PMingLiU"/>
              </a:rPr>
              <a:t>the </a:t>
            </a:r>
            <a:r>
              <a:rPr sz="1000" spc="55" dirty="0">
                <a:cs typeface="PMingLiU"/>
              </a:rPr>
              <a:t>principal </a:t>
            </a:r>
            <a:r>
              <a:rPr sz="1000" spc="65" dirty="0">
                <a:cs typeface="PMingLiU"/>
              </a:rPr>
              <a:t>component </a:t>
            </a:r>
            <a:r>
              <a:rPr sz="1000" spc="35" dirty="0">
                <a:cs typeface="PMingLiU"/>
              </a:rPr>
              <a:t>scores </a:t>
            </a:r>
            <a:r>
              <a:rPr sz="1000" spc="85" dirty="0">
                <a:cs typeface="PMingLiU"/>
              </a:rPr>
              <a:t>and </a:t>
            </a:r>
            <a:r>
              <a:rPr sz="1000" spc="80" dirty="0">
                <a:cs typeface="PMingLiU"/>
              </a:rPr>
              <a:t>the </a:t>
            </a:r>
            <a:r>
              <a:rPr sz="1000" spc="55" dirty="0">
                <a:cs typeface="PMingLiU"/>
              </a:rPr>
              <a:t>principal  </a:t>
            </a:r>
            <a:r>
              <a:rPr sz="1000" spc="65" dirty="0">
                <a:cs typeface="PMingLiU"/>
              </a:rPr>
              <a:t>component</a:t>
            </a:r>
            <a:r>
              <a:rPr sz="1000" spc="70" dirty="0">
                <a:cs typeface="PMingLiU"/>
              </a:rPr>
              <a:t> </a:t>
            </a:r>
            <a:r>
              <a:rPr sz="1000" spc="45" dirty="0">
                <a:cs typeface="PMingLiU"/>
              </a:rPr>
              <a:t>loadings.</a:t>
            </a:r>
            <a:endParaRPr sz="1000" dirty="0">
              <a:cs typeface="PMingLi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1939" y="211465"/>
            <a:ext cx="11049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10" dirty="0">
                <a:solidFill>
                  <a:srgbClr val="3333B2"/>
                </a:solidFill>
                <a:latin typeface="Georgia"/>
                <a:cs typeface="Georgia"/>
              </a:rPr>
              <a:t>PCA</a:t>
            </a:r>
            <a:r>
              <a:rPr sz="1400" spc="6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30" dirty="0">
                <a:solidFill>
                  <a:srgbClr val="3333B2"/>
                </a:solidFill>
                <a:latin typeface="Georgia"/>
                <a:cs typeface="Georgia"/>
              </a:rPr>
              <a:t>loadings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395744"/>
              </p:ext>
            </p:extLst>
          </p:nvPr>
        </p:nvGraphicFramePr>
        <p:xfrm>
          <a:off x="1151458" y="1270457"/>
          <a:ext cx="2525192" cy="993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b="1" dirty="0">
                          <a:latin typeface="PMingLiU"/>
                          <a:cs typeface="PMingLiU"/>
                        </a:rPr>
                        <a:t>PC1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b="1" dirty="0">
                          <a:latin typeface="PMingLiU"/>
                          <a:cs typeface="PMingLiU"/>
                        </a:rPr>
                        <a:t>PC2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91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b="1" spc="70" dirty="0">
                          <a:latin typeface="PMingLiU"/>
                          <a:cs typeface="PMingLiU"/>
                        </a:rPr>
                        <a:t>Murder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b="1" dirty="0">
                          <a:latin typeface="PMingLiU"/>
                          <a:cs typeface="PMingLiU"/>
                        </a:rPr>
                        <a:t>0.5358995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b="1" dirty="0">
                          <a:latin typeface="PMingLiU"/>
                          <a:cs typeface="PMingLiU"/>
                        </a:rPr>
                        <a:t>-0.4181809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51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b="1" spc="65" dirty="0">
                          <a:latin typeface="PMingLiU"/>
                          <a:cs typeface="PMingLiU"/>
                        </a:rPr>
                        <a:t>Assault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b="1" dirty="0">
                          <a:latin typeface="PMingLiU"/>
                          <a:cs typeface="PMingLiU"/>
                        </a:rPr>
                        <a:t>0.5831836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b="1" dirty="0">
                          <a:latin typeface="PMingLiU"/>
                          <a:cs typeface="PMingLiU"/>
                        </a:rPr>
                        <a:t>-0.1879856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51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b="1" spc="80" dirty="0">
                          <a:latin typeface="PMingLiU"/>
                          <a:cs typeface="PMingLiU"/>
                        </a:rPr>
                        <a:t>UrbanPop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b="1" dirty="0">
                          <a:latin typeface="PMingLiU"/>
                          <a:cs typeface="PMingLiU"/>
                        </a:rPr>
                        <a:t>0.2781909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b="1" dirty="0">
                          <a:latin typeface="PMingLiU"/>
                          <a:cs typeface="PMingLiU"/>
                        </a:rPr>
                        <a:t>0.8728062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b="1" spc="85" dirty="0">
                          <a:latin typeface="PMingLiU"/>
                          <a:cs typeface="PMingLiU"/>
                        </a:rPr>
                        <a:t>Rape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b="1" dirty="0">
                          <a:latin typeface="PMingLiU"/>
                          <a:cs typeface="PMingLiU"/>
                        </a:rPr>
                        <a:t>0.5434321</a:t>
                      </a:r>
                      <a:endParaRPr sz="1100" b="1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170"/>
                        </a:lnSpc>
                      </a:pPr>
                      <a:r>
                        <a:rPr sz="1100" b="1" dirty="0">
                          <a:latin typeface="PMingLiU"/>
                          <a:cs typeface="PMingLiU"/>
                        </a:rPr>
                        <a:t>0.1673186</a:t>
                      </a: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194434"/>
            <a:ext cx="3962400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10: Unsupervised learning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9A2CD-36EC-4C26-8EA6-A281FBCBB804}"/>
              </a:ext>
            </a:extLst>
          </p:cNvPr>
          <p:cNvSpPr txBox="1"/>
          <p:nvPr/>
        </p:nvSpPr>
        <p:spPr>
          <a:xfrm>
            <a:off x="266700" y="1655048"/>
            <a:ext cx="2038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800" b="0" i="0" u="none" strike="noStrike" baseline="0" dirty="0">
                <a:solidFill>
                  <a:srgbClr val="231F20"/>
                </a:solidFill>
                <a:cs typeface="Arial" panose="020B0604020202020204" pitchFamily="34" charset="0"/>
              </a:rPr>
              <a:t>-</a:t>
            </a:r>
            <a:r>
              <a:rPr lang="en-GB" b="0" i="0" dirty="0">
                <a:solidFill>
                  <a:srgbClr val="222222"/>
                </a:solidFill>
                <a:effectLst/>
              </a:rPr>
              <a:t>Daniel Keys Moran</a:t>
            </a:r>
            <a:endParaRPr lang="en-GB" sz="18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0EA19-4867-48CE-B217-A1EE88C907D0}"/>
              </a:ext>
            </a:extLst>
          </p:cNvPr>
          <p:cNvSpPr txBox="1"/>
          <p:nvPr/>
        </p:nvSpPr>
        <p:spPr>
          <a:xfrm>
            <a:off x="171450" y="739775"/>
            <a:ext cx="4362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“</a:t>
            </a:r>
            <a:r>
              <a:rPr lang="en-GB" b="0" i="0" dirty="0">
                <a:solidFill>
                  <a:srgbClr val="222222"/>
                </a:solidFill>
                <a:effectLst/>
              </a:rPr>
              <a:t>You can have data without information, but you cannot have information without data.</a:t>
            </a:r>
            <a:r>
              <a:rPr lang="en-GB" b="0" i="0" dirty="0">
                <a:solidFill>
                  <a:srgbClr val="000000"/>
                </a:solidFill>
                <a:effectLst/>
              </a:rPr>
              <a:t>”</a:t>
            </a:r>
            <a:endParaRPr lang="en-GB" dirty="0"/>
          </a:p>
        </p:txBody>
      </p:sp>
      <p:pic>
        <p:nvPicPr>
          <p:cNvPr id="3" name="Picture 2" descr="Daniel Keys Moran (@OriginalFatSam) | Twitter">
            <a:extLst>
              <a:ext uri="{FF2B5EF4-FFF2-40B4-BE49-F238E27FC236}">
                <a16:creationId xmlns:a16="http://schemas.microsoft.com/office/drawing/2014/main" id="{DB7F395C-A3DD-4D70-955A-1723828F7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501775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1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33" y="211465"/>
            <a:ext cx="38131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Another </a:t>
            </a:r>
            <a:r>
              <a:rPr spc="-20" dirty="0">
                <a:latin typeface="+mn-lt"/>
              </a:rPr>
              <a:t>Interpretation </a:t>
            </a:r>
            <a:r>
              <a:rPr spc="-40" dirty="0">
                <a:latin typeface="+mn-lt"/>
              </a:rPr>
              <a:t>of </a:t>
            </a:r>
            <a:r>
              <a:rPr spc="-10" dirty="0">
                <a:latin typeface="+mn-lt"/>
              </a:rPr>
              <a:t>Principal</a:t>
            </a:r>
            <a:r>
              <a:rPr spc="-20" dirty="0">
                <a:latin typeface="+mn-lt"/>
              </a:rPr>
              <a:t> </a:t>
            </a:r>
            <a:r>
              <a:rPr spc="-25" dirty="0">
                <a:latin typeface="+mn-lt"/>
              </a:rPr>
              <a:t>Components</a:t>
            </a:r>
          </a:p>
        </p:txBody>
      </p:sp>
      <p:sp>
        <p:nvSpPr>
          <p:cNvPr id="617" name="object 6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pic>
        <p:nvPicPr>
          <p:cNvPr id="619" name="Picture 618">
            <a:extLst>
              <a:ext uri="{FF2B5EF4-FFF2-40B4-BE49-F238E27FC236}">
                <a16:creationId xmlns:a16="http://schemas.microsoft.com/office/drawing/2014/main" id="{69CAB41E-1083-452B-BF40-6E5841F1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42" y="511707"/>
            <a:ext cx="3440355" cy="1720178"/>
          </a:xfrm>
          <a:prstGeom prst="rect">
            <a:avLst/>
          </a:prstGeom>
        </p:spPr>
      </p:pic>
      <p:sp>
        <p:nvSpPr>
          <p:cNvPr id="621" name="TextBox 620">
            <a:extLst>
              <a:ext uri="{FF2B5EF4-FFF2-40B4-BE49-F238E27FC236}">
                <a16:creationId xmlns:a16="http://schemas.microsoft.com/office/drawing/2014/main" id="{596D7B0E-23F6-491B-A0D9-2F70DD5EF047}"/>
              </a:ext>
            </a:extLst>
          </p:cNvPr>
          <p:cNvSpPr txBox="1"/>
          <p:nvPr/>
        </p:nvSpPr>
        <p:spPr>
          <a:xfrm>
            <a:off x="396633" y="2280249"/>
            <a:ext cx="410710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900" b="0" i="1" u="none" strike="noStrike" baseline="0" dirty="0">
                <a:solidFill>
                  <a:srgbClr val="131413"/>
                </a:solidFill>
                <a:latin typeface="CMTI9"/>
              </a:rPr>
              <a:t>Ninety observations simulated in three dimensions. </a:t>
            </a:r>
            <a:r>
              <a:rPr lang="en-GB" sz="900" b="0" i="0" u="none" strike="noStrike" baseline="0" dirty="0">
                <a:solidFill>
                  <a:srgbClr val="131413"/>
                </a:solidFill>
                <a:latin typeface="CMR9"/>
              </a:rPr>
              <a:t>Left: </a:t>
            </a:r>
            <a:r>
              <a:rPr lang="en-GB" sz="900" b="0" i="1" u="none" strike="noStrike" baseline="0" dirty="0">
                <a:solidFill>
                  <a:srgbClr val="131413"/>
                </a:solidFill>
                <a:latin typeface="CMTI9"/>
              </a:rPr>
              <a:t>the first two principal component directions span the plane that best fits the data. It</a:t>
            </a:r>
          </a:p>
          <a:p>
            <a:pPr algn="l"/>
            <a:r>
              <a:rPr lang="en-GB" sz="900" b="0" i="1" u="none" strike="noStrike" baseline="0" dirty="0">
                <a:solidFill>
                  <a:srgbClr val="131413"/>
                </a:solidFill>
                <a:latin typeface="CMTI9"/>
              </a:rPr>
              <a:t>minimizes the sum of squared distances from each point to the plane. </a:t>
            </a:r>
          </a:p>
          <a:p>
            <a:pPr algn="l"/>
            <a:endParaRPr lang="en-GB" sz="900" i="1" dirty="0">
              <a:solidFill>
                <a:srgbClr val="131413"/>
              </a:solidFill>
              <a:latin typeface="CMTI9"/>
            </a:endParaRPr>
          </a:p>
          <a:p>
            <a:pPr algn="l"/>
            <a:r>
              <a:rPr lang="en-GB" sz="900" b="0" i="0" u="none" strike="noStrike" baseline="0" dirty="0">
                <a:solidFill>
                  <a:srgbClr val="131413"/>
                </a:solidFill>
                <a:latin typeface="CMR9"/>
              </a:rPr>
              <a:t>Right: </a:t>
            </a:r>
            <a:r>
              <a:rPr lang="en-GB" sz="900" b="0" i="1" u="none" strike="noStrike" baseline="0" dirty="0">
                <a:solidFill>
                  <a:srgbClr val="131413"/>
                </a:solidFill>
                <a:latin typeface="CMTI9"/>
              </a:rPr>
              <a:t>the first two principal component score vectors give the coordinates of the projection of the 90 observations onto the plane. The variance in the plane is maximized</a:t>
            </a:r>
            <a:endParaRPr lang="en-GB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885" y="211465"/>
            <a:ext cx="40995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10" dirty="0">
                <a:latin typeface="+mn-lt"/>
              </a:rPr>
              <a:t>PCA </a:t>
            </a:r>
            <a:r>
              <a:rPr spc="-40" dirty="0">
                <a:latin typeface="+mn-lt"/>
              </a:rPr>
              <a:t>find </a:t>
            </a:r>
            <a:r>
              <a:rPr spc="-10" dirty="0">
                <a:latin typeface="+mn-lt"/>
              </a:rPr>
              <a:t>the </a:t>
            </a:r>
            <a:r>
              <a:rPr spc="-25" dirty="0">
                <a:latin typeface="+mn-lt"/>
              </a:rPr>
              <a:t>hyperplane closest </a:t>
            </a:r>
            <a:r>
              <a:rPr dirty="0">
                <a:latin typeface="+mn-lt"/>
              </a:rPr>
              <a:t>to </a:t>
            </a:r>
            <a:r>
              <a:rPr spc="-10" dirty="0">
                <a:latin typeface="+mn-lt"/>
              </a:rPr>
              <a:t>the</a:t>
            </a:r>
            <a:r>
              <a:rPr spc="-65" dirty="0">
                <a:latin typeface="+mn-lt"/>
              </a:rPr>
              <a:t> </a:t>
            </a:r>
            <a:r>
              <a:rPr spc="-30" dirty="0">
                <a:latin typeface="+mn-lt"/>
              </a:rPr>
              <a:t>observations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885" y="679479"/>
            <a:ext cx="4032365" cy="222112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first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 </a:t>
            </a:r>
            <a:r>
              <a:rPr sz="1100" spc="50" dirty="0">
                <a:cs typeface="PMingLiU"/>
              </a:rPr>
              <a:t>loading vector </a:t>
            </a:r>
            <a:r>
              <a:rPr sz="1100" spc="65" dirty="0">
                <a:cs typeface="PMingLiU"/>
              </a:rPr>
              <a:t>has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very  special </a:t>
            </a:r>
            <a:r>
              <a:rPr sz="1100" spc="65" dirty="0">
                <a:cs typeface="PMingLiU"/>
              </a:rPr>
              <a:t>property: </a:t>
            </a:r>
            <a:r>
              <a:rPr sz="1100" spc="75" dirty="0">
                <a:cs typeface="PMingLiU"/>
              </a:rPr>
              <a:t>it </a:t>
            </a:r>
            <a:r>
              <a:rPr sz="1100" spc="30" dirty="0">
                <a:cs typeface="PMingLiU"/>
              </a:rPr>
              <a:t>defines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line </a:t>
            </a:r>
            <a:r>
              <a:rPr sz="1100" spc="50" dirty="0">
                <a:cs typeface="PMingLiU"/>
              </a:rPr>
              <a:t>in </a:t>
            </a:r>
            <a:r>
              <a:rPr sz="1100" i="1" spc="45" dirty="0">
                <a:cs typeface="Times New Roman"/>
              </a:rPr>
              <a:t>p</a:t>
            </a:r>
            <a:r>
              <a:rPr sz="1100" spc="45" dirty="0">
                <a:cs typeface="PMingLiU"/>
              </a:rPr>
              <a:t>-dimensional </a:t>
            </a:r>
            <a:r>
              <a:rPr sz="1100" spc="50" dirty="0">
                <a:cs typeface="PMingLiU"/>
              </a:rPr>
              <a:t>space  </a:t>
            </a:r>
            <a:r>
              <a:rPr sz="1100" spc="110" dirty="0">
                <a:cs typeface="PMingLiU"/>
              </a:rPr>
              <a:t>that </a:t>
            </a:r>
            <a:r>
              <a:rPr sz="1100" spc="20" dirty="0">
                <a:cs typeface="PMingLiU"/>
              </a:rPr>
              <a:t>is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closest </a:t>
            </a:r>
            <a:r>
              <a:rPr sz="1100" spc="80" dirty="0">
                <a:cs typeface="PMingLiU"/>
              </a:rPr>
              <a:t>to the </a:t>
            </a:r>
            <a:r>
              <a:rPr sz="1100" i="1" spc="100" dirty="0">
                <a:cs typeface="Times New Roman"/>
              </a:rPr>
              <a:t>n </a:t>
            </a:r>
            <a:r>
              <a:rPr sz="1100" spc="50" dirty="0">
                <a:cs typeface="PMingLiU"/>
              </a:rPr>
              <a:t>observations (using </a:t>
            </a:r>
            <a:r>
              <a:rPr sz="1100" spc="45" dirty="0">
                <a:cs typeface="PMingLiU"/>
              </a:rPr>
              <a:t>average </a:t>
            </a:r>
            <a:r>
              <a:rPr sz="1100" spc="65" dirty="0">
                <a:cs typeface="PMingLiU"/>
              </a:rPr>
              <a:t>squared  </a:t>
            </a:r>
            <a:r>
              <a:rPr sz="1100" spc="60" dirty="0">
                <a:cs typeface="PMingLiU"/>
              </a:rPr>
              <a:t>Euclidean distance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measure </a:t>
            </a:r>
            <a:r>
              <a:rPr sz="1100" spc="5" dirty="0">
                <a:cs typeface="PMingLiU"/>
              </a:rPr>
              <a:t>of</a:t>
            </a:r>
            <a:r>
              <a:rPr sz="1100" spc="12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closeness)</a:t>
            </a:r>
            <a:endParaRPr lang="en-US" sz="1100" spc="3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notion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principal </a:t>
            </a:r>
            <a:r>
              <a:rPr sz="1100" spc="60" dirty="0">
                <a:cs typeface="PMingLiU"/>
              </a:rPr>
              <a:t>components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dimensions </a:t>
            </a:r>
            <a:r>
              <a:rPr sz="1100" spc="110" dirty="0">
                <a:cs typeface="PMingLiU"/>
              </a:rPr>
              <a:t>that  </a:t>
            </a:r>
            <a:r>
              <a:rPr sz="1100" spc="60" dirty="0">
                <a:cs typeface="PMingLiU"/>
              </a:rPr>
              <a:t>are </a:t>
            </a:r>
            <a:r>
              <a:rPr sz="1100" spc="40" dirty="0">
                <a:cs typeface="PMingLiU"/>
              </a:rPr>
              <a:t>closest </a:t>
            </a:r>
            <a:r>
              <a:rPr sz="1100" spc="80" dirty="0">
                <a:cs typeface="PMingLiU"/>
              </a:rPr>
              <a:t>to the </a:t>
            </a:r>
            <a:r>
              <a:rPr sz="1100" i="1" spc="100" dirty="0">
                <a:cs typeface="Times New Roman"/>
              </a:rPr>
              <a:t>n </a:t>
            </a:r>
            <a:r>
              <a:rPr sz="1100" spc="50" dirty="0">
                <a:cs typeface="PMingLiU"/>
              </a:rPr>
              <a:t>observations </a:t>
            </a:r>
            <a:r>
              <a:rPr sz="1100" spc="60" dirty="0">
                <a:cs typeface="PMingLiU"/>
              </a:rPr>
              <a:t>extends beyond </a:t>
            </a:r>
            <a:r>
              <a:rPr sz="1100" spc="70" dirty="0">
                <a:cs typeface="PMingLiU"/>
              </a:rPr>
              <a:t>just </a:t>
            </a:r>
            <a:r>
              <a:rPr sz="1100" spc="80" dirty="0">
                <a:cs typeface="PMingLiU"/>
              </a:rPr>
              <a:t>the  </a:t>
            </a:r>
            <a:r>
              <a:rPr sz="1100" spc="40" dirty="0">
                <a:cs typeface="PMingLiU"/>
              </a:rPr>
              <a:t>first </a:t>
            </a:r>
            <a:r>
              <a:rPr sz="1100" spc="55" dirty="0">
                <a:cs typeface="PMingLiU"/>
              </a:rPr>
              <a:t>principal</a:t>
            </a:r>
            <a:r>
              <a:rPr sz="1100" spc="10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component.</a:t>
            </a:r>
            <a:endParaRPr lang="en-US" sz="1100" spc="6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 dirty="0">
              <a:cs typeface="PMingLiU"/>
            </a:endParaRPr>
          </a:p>
          <a:p>
            <a:pPr marL="144780" marR="81915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instance,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first </a:t>
            </a:r>
            <a:r>
              <a:rPr sz="1100" spc="45" dirty="0">
                <a:cs typeface="PMingLiU"/>
              </a:rPr>
              <a:t>two </a:t>
            </a:r>
            <a:r>
              <a:rPr sz="1100" spc="55" dirty="0">
                <a:cs typeface="PMingLiU"/>
              </a:rPr>
              <a:t>principal </a:t>
            </a:r>
            <a:r>
              <a:rPr sz="1100" spc="60" dirty="0">
                <a:cs typeface="PMingLiU"/>
              </a:rPr>
              <a:t>components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95" dirty="0">
                <a:cs typeface="PMingLiU"/>
              </a:rPr>
              <a:t>data  </a:t>
            </a:r>
            <a:r>
              <a:rPr sz="1100" spc="60" dirty="0">
                <a:cs typeface="PMingLiU"/>
              </a:rPr>
              <a:t>set </a:t>
            </a:r>
            <a:r>
              <a:rPr sz="1100" spc="70" dirty="0">
                <a:cs typeface="PMingLiU"/>
              </a:rPr>
              <a:t>span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plane </a:t>
            </a:r>
            <a:r>
              <a:rPr sz="1100" spc="110" dirty="0">
                <a:cs typeface="PMingLiU"/>
              </a:rPr>
              <a:t>that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closest </a:t>
            </a:r>
            <a:r>
              <a:rPr sz="1100" spc="80" dirty="0">
                <a:cs typeface="PMingLiU"/>
              </a:rPr>
              <a:t>to the </a:t>
            </a:r>
            <a:r>
              <a:rPr sz="1100" i="1" spc="100" dirty="0">
                <a:cs typeface="Times New Roman"/>
              </a:rPr>
              <a:t>n </a:t>
            </a:r>
            <a:r>
              <a:rPr sz="1100" spc="50" dirty="0">
                <a:cs typeface="PMingLiU"/>
              </a:rPr>
              <a:t>observations, in  </a:t>
            </a:r>
            <a:r>
              <a:rPr sz="1100" spc="75" dirty="0">
                <a:cs typeface="PMingLiU"/>
              </a:rPr>
              <a:t>terms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average </a:t>
            </a:r>
            <a:r>
              <a:rPr sz="1100" spc="60" dirty="0">
                <a:cs typeface="PMingLiU"/>
              </a:rPr>
              <a:t>squared Euclidean</a:t>
            </a:r>
            <a:r>
              <a:rPr sz="1100" spc="19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distance.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338" y="211465"/>
            <a:ext cx="24866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Scaling </a:t>
            </a:r>
            <a:r>
              <a:rPr spc="-40" dirty="0">
                <a:latin typeface="+mn-lt"/>
              </a:rPr>
              <a:t>of </a:t>
            </a:r>
            <a:r>
              <a:rPr spc="-10" dirty="0">
                <a:latin typeface="+mn-lt"/>
              </a:rPr>
              <a:t>the </a:t>
            </a:r>
            <a:r>
              <a:rPr spc="-25" dirty="0">
                <a:latin typeface="+mn-lt"/>
              </a:rPr>
              <a:t>variables</a:t>
            </a:r>
            <a:r>
              <a:rPr spc="-60" dirty="0">
                <a:latin typeface="+mn-lt"/>
              </a:rPr>
              <a:t> </a:t>
            </a:r>
            <a:r>
              <a:rPr spc="-15" dirty="0">
                <a:latin typeface="+mn-lt"/>
              </a:rPr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428" y="581171"/>
            <a:ext cx="4022992" cy="6981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8953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15" dirty="0">
                <a:cs typeface="PMingLiU"/>
              </a:rPr>
              <a:t>If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variables </a:t>
            </a:r>
            <a:r>
              <a:rPr sz="1100" spc="60" dirty="0">
                <a:cs typeface="PMingLiU"/>
              </a:rPr>
              <a:t>are </a:t>
            </a:r>
            <a:r>
              <a:rPr sz="1100" spc="50" dirty="0">
                <a:cs typeface="PMingLiU"/>
              </a:rPr>
              <a:t>in </a:t>
            </a:r>
            <a:r>
              <a:rPr sz="1100" spc="40" dirty="0">
                <a:cs typeface="PMingLiU"/>
              </a:rPr>
              <a:t>different </a:t>
            </a:r>
            <a:r>
              <a:rPr sz="1100" spc="65" dirty="0">
                <a:cs typeface="PMingLiU"/>
              </a:rPr>
              <a:t>units, </a:t>
            </a:r>
            <a:r>
              <a:rPr sz="1100" spc="40" dirty="0">
                <a:cs typeface="PMingLiU"/>
              </a:rPr>
              <a:t>scaling </a:t>
            </a:r>
            <a:r>
              <a:rPr sz="1100" spc="45" dirty="0">
                <a:cs typeface="PMingLiU"/>
              </a:rPr>
              <a:t>each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have  </a:t>
            </a:r>
            <a:r>
              <a:rPr sz="1100" spc="85" dirty="0">
                <a:cs typeface="PMingLiU"/>
              </a:rPr>
              <a:t>standard </a:t>
            </a:r>
            <a:r>
              <a:rPr sz="1100" spc="60" dirty="0">
                <a:cs typeface="PMingLiU"/>
              </a:rPr>
              <a:t>deviation </a:t>
            </a:r>
            <a:r>
              <a:rPr sz="1100" spc="55" dirty="0">
                <a:cs typeface="PMingLiU"/>
              </a:rPr>
              <a:t>equal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one </a:t>
            </a:r>
            <a:r>
              <a:rPr sz="1100" spc="20" dirty="0">
                <a:cs typeface="PMingLiU"/>
              </a:rPr>
              <a:t>is</a:t>
            </a:r>
            <a:r>
              <a:rPr sz="1100" spc="10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recommended.</a:t>
            </a: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15" dirty="0">
                <a:cs typeface="PMingLiU"/>
              </a:rPr>
              <a:t>If </a:t>
            </a:r>
            <a:r>
              <a:rPr sz="1100" spc="75" dirty="0">
                <a:cs typeface="PMingLiU"/>
              </a:rPr>
              <a:t>they </a:t>
            </a:r>
            <a:r>
              <a:rPr sz="1100" spc="60" dirty="0">
                <a:cs typeface="PMingLiU"/>
              </a:rPr>
              <a:t>are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same </a:t>
            </a:r>
            <a:r>
              <a:rPr sz="1100" spc="65" dirty="0">
                <a:cs typeface="PMingLiU"/>
              </a:rPr>
              <a:t>units, </a:t>
            </a:r>
            <a:r>
              <a:rPr sz="1100" spc="45" dirty="0">
                <a:cs typeface="PMingLiU"/>
              </a:rPr>
              <a:t>you </a:t>
            </a:r>
            <a:r>
              <a:rPr sz="1100" spc="65" dirty="0">
                <a:cs typeface="PMingLiU"/>
              </a:rPr>
              <a:t>might </a:t>
            </a:r>
            <a:r>
              <a:rPr sz="1100" spc="55" dirty="0">
                <a:cs typeface="PMingLiU"/>
              </a:rPr>
              <a:t>or </a:t>
            </a:r>
            <a:r>
              <a:rPr sz="1100" spc="65" dirty="0">
                <a:cs typeface="PMingLiU"/>
              </a:rPr>
              <a:t>might </a:t>
            </a:r>
            <a:r>
              <a:rPr sz="1100" spc="80" dirty="0">
                <a:cs typeface="PMingLiU"/>
              </a:rPr>
              <a:t>not </a:t>
            </a:r>
            <a:r>
              <a:rPr sz="1100" spc="35" dirty="0">
                <a:cs typeface="PMingLiU"/>
              </a:rPr>
              <a:t>scale  </a:t>
            </a:r>
            <a:r>
              <a:rPr sz="1100" spc="80" dirty="0">
                <a:cs typeface="PMingLiU"/>
              </a:rPr>
              <a:t>the</a:t>
            </a:r>
            <a:r>
              <a:rPr sz="1100" spc="7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variables.</a:t>
            </a:r>
            <a:endParaRPr sz="1100">
              <a:cs typeface="PMingLiU"/>
            </a:endParaRPr>
          </a:p>
        </p:txBody>
      </p:sp>
      <p:sp>
        <p:nvSpPr>
          <p:cNvPr id="154" name="object 1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FA1EEDE0-81D0-417A-AF08-419C84738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84097"/>
            <a:ext cx="3602608" cy="18999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741" y="211465"/>
            <a:ext cx="24472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Proportion </a:t>
            </a:r>
            <a:r>
              <a:rPr spc="-25" dirty="0">
                <a:latin typeface="+mn-lt"/>
              </a:rPr>
              <a:t>Variance</a:t>
            </a:r>
            <a:r>
              <a:rPr spc="-55" dirty="0">
                <a:latin typeface="+mn-lt"/>
              </a:rPr>
              <a:t> </a:t>
            </a:r>
            <a:r>
              <a:rPr spc="-15" dirty="0">
                <a:latin typeface="+mn-lt"/>
              </a:rPr>
              <a:t>Explained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517257"/>
            <a:ext cx="4022992" cy="89813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270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To </a:t>
            </a:r>
            <a:r>
              <a:rPr sz="1100" spc="80" dirty="0">
                <a:cs typeface="PMingLiU"/>
              </a:rPr>
              <a:t>understand the </a:t>
            </a:r>
            <a:r>
              <a:rPr sz="1100" spc="75" dirty="0">
                <a:cs typeface="PMingLiU"/>
              </a:rPr>
              <a:t>strength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each </a:t>
            </a:r>
            <a:r>
              <a:rPr sz="1100" spc="65" dirty="0">
                <a:cs typeface="PMingLiU"/>
              </a:rPr>
              <a:t>component, </a:t>
            </a:r>
            <a:r>
              <a:rPr sz="1100" spc="15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are  interested </a:t>
            </a:r>
            <a:r>
              <a:rPr sz="1100" spc="50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knowing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proportion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variance explained  </a:t>
            </a:r>
            <a:r>
              <a:rPr sz="1100" spc="100" dirty="0">
                <a:cs typeface="PMingLiU"/>
              </a:rPr>
              <a:t>(PVE) </a:t>
            </a:r>
            <a:r>
              <a:rPr sz="1100" spc="55" dirty="0">
                <a:cs typeface="PMingLiU"/>
              </a:rPr>
              <a:t>by </a:t>
            </a:r>
            <a:r>
              <a:rPr sz="1100" spc="45" dirty="0">
                <a:cs typeface="PMingLiU"/>
              </a:rPr>
              <a:t>each</a:t>
            </a:r>
            <a:r>
              <a:rPr sz="1100" spc="6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one.</a:t>
            </a:r>
            <a:endParaRPr sz="1100">
              <a:cs typeface="PMingLiU"/>
            </a:endParaRPr>
          </a:p>
          <a:p>
            <a:pPr marL="144780" marR="5080" indent="-132715">
              <a:lnSpc>
                <a:spcPct val="102699"/>
              </a:lnSpc>
              <a:spcBef>
                <a:spcPts val="229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total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variance </a:t>
            </a:r>
            <a:r>
              <a:rPr sz="1100" spc="60" dirty="0">
                <a:cs typeface="PMingLiU"/>
              </a:rPr>
              <a:t>present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</a:t>
            </a:r>
            <a:r>
              <a:rPr sz="1100" spc="95" dirty="0">
                <a:cs typeface="PMingLiU"/>
              </a:rPr>
              <a:t>data </a:t>
            </a:r>
            <a:r>
              <a:rPr sz="1100" spc="60" dirty="0">
                <a:cs typeface="PMingLiU"/>
              </a:rPr>
              <a:t>set (assuming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 </a:t>
            </a:r>
            <a:r>
              <a:rPr sz="1100" spc="45" dirty="0">
                <a:cs typeface="PMingLiU"/>
              </a:rPr>
              <a:t>variables have </a:t>
            </a:r>
            <a:r>
              <a:rPr sz="1100" spc="60" dirty="0">
                <a:cs typeface="PMingLiU"/>
              </a:rPr>
              <a:t>been </a:t>
            </a:r>
            <a:r>
              <a:rPr sz="1100" spc="55" dirty="0">
                <a:cs typeface="PMingLiU"/>
              </a:rPr>
              <a:t>centered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have </a:t>
            </a:r>
            <a:r>
              <a:rPr sz="1100" spc="75" dirty="0">
                <a:cs typeface="PMingLiU"/>
              </a:rPr>
              <a:t>mean </a:t>
            </a:r>
            <a:r>
              <a:rPr sz="1100" spc="45" dirty="0">
                <a:cs typeface="PMingLiU"/>
              </a:rPr>
              <a:t>zero) </a:t>
            </a:r>
            <a:r>
              <a:rPr sz="1100" spc="20" dirty="0">
                <a:cs typeface="PMingLiU"/>
              </a:rPr>
              <a:t>is</a:t>
            </a:r>
            <a:r>
              <a:rPr sz="1100" spc="254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defined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395" y="1406701"/>
            <a:ext cx="14986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5" dirty="0">
                <a:cs typeface="PMingLiU"/>
              </a:rPr>
              <a:t>as</a:t>
            </a:r>
            <a:endParaRPr sz="1100"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394" y="2039301"/>
            <a:ext cx="3814255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variance explained </a:t>
            </a:r>
            <a:r>
              <a:rPr sz="1100" spc="55" dirty="0">
                <a:cs typeface="PMingLiU"/>
              </a:rPr>
              <a:t>by </a:t>
            </a:r>
            <a:r>
              <a:rPr sz="1100" spc="80" dirty="0">
                <a:cs typeface="PMingLiU"/>
              </a:rPr>
              <a:t>the </a:t>
            </a:r>
            <a:r>
              <a:rPr sz="1100" i="1" spc="125" dirty="0">
                <a:cs typeface="Times New Roman"/>
              </a:rPr>
              <a:t>m</a:t>
            </a:r>
            <a:r>
              <a:rPr sz="1100" spc="125" dirty="0">
                <a:cs typeface="PMingLiU"/>
              </a:rPr>
              <a:t>th </a:t>
            </a:r>
            <a:r>
              <a:rPr sz="1100" spc="55" dirty="0">
                <a:cs typeface="PMingLiU"/>
              </a:rPr>
              <a:t>principal  </a:t>
            </a:r>
            <a:r>
              <a:rPr sz="1100" spc="65" dirty="0">
                <a:cs typeface="PMingLiU"/>
              </a:rPr>
              <a:t>component</a:t>
            </a:r>
            <a:r>
              <a:rPr sz="1100" spc="70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is</a:t>
            </a:r>
            <a:endParaRPr sz="1100">
              <a:cs typeface="PMingLiU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050" y="2887564"/>
            <a:ext cx="1647941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45" dirty="0">
                <a:cs typeface="PMingLiU"/>
              </a:rPr>
              <a:t>shown</a:t>
            </a:r>
            <a:r>
              <a:rPr sz="1100" spc="20" dirty="0">
                <a:cs typeface="PMingLiU"/>
              </a:rPr>
              <a:t> </a:t>
            </a:r>
            <a:r>
              <a:rPr sz="1100" spc="110" dirty="0">
                <a:cs typeface="PMingLiU"/>
              </a:rPr>
              <a:t>that</a:t>
            </a:r>
            <a:endParaRPr sz="1100">
              <a:cs typeface="PMingLiU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37499" y="2776752"/>
            <a:ext cx="1720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44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78721" y="2776752"/>
            <a:ext cx="1720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44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6752" y="3101333"/>
            <a:ext cx="150558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70" dirty="0">
                <a:cs typeface="PMingLiU"/>
              </a:rPr>
              <a:t>with</a:t>
            </a:r>
            <a:r>
              <a:rPr sz="1100" spc="60" dirty="0">
                <a:cs typeface="PMingLiU"/>
              </a:rPr>
              <a:t> </a:t>
            </a:r>
            <a:r>
              <a:rPr sz="1100" i="1" spc="140" dirty="0">
                <a:cs typeface="Times New Roman"/>
              </a:rPr>
              <a:t>M</a:t>
            </a:r>
            <a:r>
              <a:rPr sz="1100" i="1" spc="13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5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min(</a:t>
            </a:r>
            <a:r>
              <a:rPr sz="1100" i="1" spc="75" dirty="0">
                <a:cs typeface="Times New Roman"/>
              </a:rPr>
              <a:t>n</a:t>
            </a:r>
            <a:r>
              <a:rPr sz="1100" i="1" spc="-45" dirty="0">
                <a:cs typeface="Times New Roman"/>
              </a:rPr>
              <a:t> </a:t>
            </a:r>
            <a:r>
              <a:rPr sz="1100" i="1" spc="-40" dirty="0">
                <a:cs typeface="Meiryo"/>
              </a:rPr>
              <a:t>−</a:t>
            </a:r>
            <a:r>
              <a:rPr sz="1100" i="1" spc="-140" dirty="0">
                <a:cs typeface="Meiryo"/>
              </a:rPr>
              <a:t>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105" dirty="0">
                <a:cs typeface="Times New Roman"/>
              </a:rPr>
              <a:t> </a:t>
            </a:r>
            <a:r>
              <a:rPr sz="1100" i="1" spc="35" dirty="0">
                <a:cs typeface="Times New Roman"/>
              </a:rPr>
              <a:t>p</a:t>
            </a:r>
            <a:r>
              <a:rPr sz="1100" spc="35" dirty="0">
                <a:cs typeface="PMingLiU"/>
              </a:rPr>
              <a:t>).</a:t>
            </a:r>
            <a:endParaRPr sz="1100">
              <a:cs typeface="PMingLiU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7AAAEA7-06F4-4353-8064-D39CB2B2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30" y="1502586"/>
            <a:ext cx="1574905" cy="4823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BF46A7-8EB5-4D17-B5B0-856D870CF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31" y="2299178"/>
            <a:ext cx="1266902" cy="4841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11C7FA5-5DFF-4E6B-B06D-ACF735FA2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100" y="2878325"/>
            <a:ext cx="1647941" cy="1900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695" y="211465"/>
            <a:ext cx="332930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Proportion </a:t>
            </a:r>
            <a:r>
              <a:rPr spc="-25" dirty="0">
                <a:latin typeface="+mn-lt"/>
              </a:rPr>
              <a:t>Variance </a:t>
            </a:r>
            <a:r>
              <a:rPr spc="-20" dirty="0">
                <a:latin typeface="+mn-lt"/>
              </a:rPr>
              <a:t>Explained:</a:t>
            </a:r>
            <a:r>
              <a:rPr spc="-35" dirty="0">
                <a:latin typeface="+mn-lt"/>
              </a:rPr>
              <a:t> continued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483335"/>
            <a:ext cx="3794392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Therefore, </a:t>
            </a:r>
            <a:r>
              <a:rPr sz="1100" spc="80" dirty="0">
                <a:cs typeface="PMingLiU"/>
              </a:rPr>
              <a:t>the </a:t>
            </a:r>
            <a:r>
              <a:rPr sz="1100" spc="114" dirty="0">
                <a:cs typeface="PMingLiU"/>
              </a:rPr>
              <a:t>PVE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i="1" spc="125" dirty="0">
                <a:cs typeface="Times New Roman"/>
              </a:rPr>
              <a:t>m</a:t>
            </a:r>
            <a:r>
              <a:rPr sz="1100" spc="125" dirty="0">
                <a:cs typeface="PMingLiU"/>
              </a:rPr>
              <a:t>th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</a:t>
            </a:r>
            <a:r>
              <a:rPr sz="1100" spc="125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is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395" y="655407"/>
            <a:ext cx="2873375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35" dirty="0">
                <a:cs typeface="PMingLiU"/>
              </a:rPr>
              <a:t>given </a:t>
            </a:r>
            <a:r>
              <a:rPr sz="1100" spc="55" dirty="0">
                <a:cs typeface="PMingLiU"/>
              </a:rPr>
              <a:t>by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positive </a:t>
            </a:r>
            <a:r>
              <a:rPr sz="1100" spc="75" dirty="0">
                <a:cs typeface="PMingLiU"/>
              </a:rPr>
              <a:t>quantity </a:t>
            </a:r>
            <a:r>
              <a:rPr sz="1100" spc="55" dirty="0">
                <a:cs typeface="PMingLiU"/>
              </a:rPr>
              <a:t>between </a:t>
            </a:r>
            <a:r>
              <a:rPr sz="1100" spc="25" dirty="0">
                <a:cs typeface="PMingLiU"/>
              </a:rPr>
              <a:t>0 </a:t>
            </a:r>
            <a:r>
              <a:rPr sz="1100" spc="85" dirty="0">
                <a:cs typeface="PMingLiU"/>
              </a:rPr>
              <a:t>and</a:t>
            </a:r>
            <a:r>
              <a:rPr sz="1100" spc="220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1</a:t>
            </a:r>
            <a:endParaRPr sz="1100"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657" y="1359031"/>
            <a:ext cx="3179445" cy="37542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21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PVEs </a:t>
            </a:r>
            <a:r>
              <a:rPr sz="1100" spc="70" dirty="0">
                <a:cs typeface="PMingLiU"/>
              </a:rPr>
              <a:t>sum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one. </a:t>
            </a:r>
            <a:r>
              <a:rPr sz="1100" spc="35" dirty="0">
                <a:cs typeface="PMingLiU"/>
              </a:rPr>
              <a:t>We </a:t>
            </a:r>
            <a:r>
              <a:rPr sz="1100" spc="55" dirty="0">
                <a:cs typeface="PMingLiU"/>
              </a:rPr>
              <a:t>sometimes </a:t>
            </a:r>
            <a:r>
              <a:rPr sz="1100" spc="50" dirty="0">
                <a:cs typeface="PMingLiU"/>
              </a:rPr>
              <a:t>display </a:t>
            </a:r>
            <a:r>
              <a:rPr sz="1100" spc="80" dirty="0">
                <a:cs typeface="PMingLiU"/>
              </a:rPr>
              <a:t>the  </a:t>
            </a:r>
            <a:r>
              <a:rPr sz="1100" spc="55" dirty="0">
                <a:cs typeface="PMingLiU"/>
              </a:rPr>
              <a:t>cumulative</a:t>
            </a:r>
            <a:r>
              <a:rPr sz="1100" spc="7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PVEs.</a:t>
            </a:r>
            <a:endParaRPr sz="1100" dirty="0">
              <a:cs typeface="PMingLiU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8206DD7F-8B7F-486E-A6DD-F89EAEBE3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98" y="910901"/>
            <a:ext cx="964733" cy="45097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E39AED-C723-4B72-AAEB-B21FEBD1E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22" y="1810001"/>
            <a:ext cx="3219450" cy="15591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520" y="211465"/>
            <a:ext cx="380428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70" dirty="0">
                <a:latin typeface="+mn-lt"/>
              </a:rPr>
              <a:t>How </a:t>
            </a:r>
            <a:r>
              <a:rPr spc="-30" dirty="0">
                <a:latin typeface="+mn-lt"/>
              </a:rPr>
              <a:t>many </a:t>
            </a:r>
            <a:r>
              <a:rPr spc="-25" dirty="0">
                <a:latin typeface="+mn-lt"/>
              </a:rPr>
              <a:t>principal </a:t>
            </a:r>
            <a:r>
              <a:rPr spc="-35" dirty="0">
                <a:latin typeface="+mn-lt"/>
              </a:rPr>
              <a:t>components should</a:t>
            </a:r>
            <a:r>
              <a:rPr spc="-170" dirty="0">
                <a:latin typeface="+mn-lt"/>
              </a:rPr>
              <a:t> </a:t>
            </a:r>
            <a:r>
              <a:rPr spc="-60" dirty="0">
                <a:latin typeface="+mn-lt"/>
              </a:rPr>
              <a:t>we </a:t>
            </a:r>
            <a:r>
              <a:rPr spc="-35" dirty="0">
                <a:latin typeface="+mn-lt"/>
              </a:rPr>
              <a:t>use?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955597"/>
            <a:ext cx="3913504" cy="197182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78740">
              <a:lnSpc>
                <a:spcPct val="102600"/>
              </a:lnSpc>
              <a:spcBef>
                <a:spcPts val="55"/>
              </a:spcBef>
            </a:pPr>
            <a:r>
              <a:rPr sz="1100" spc="15" dirty="0">
                <a:cs typeface="PMingLiU"/>
              </a:rPr>
              <a:t>If we </a:t>
            </a:r>
            <a:r>
              <a:rPr sz="1100" spc="45" dirty="0">
                <a:cs typeface="PMingLiU"/>
              </a:rPr>
              <a:t>use </a:t>
            </a:r>
            <a:r>
              <a:rPr sz="1100" spc="55" dirty="0">
                <a:cs typeface="PMingLiU"/>
              </a:rPr>
              <a:t>principal </a:t>
            </a:r>
            <a:r>
              <a:rPr sz="1100" spc="60" dirty="0">
                <a:cs typeface="PMingLiU"/>
              </a:rPr>
              <a:t>components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75" dirty="0">
                <a:cs typeface="PMingLiU"/>
              </a:rPr>
              <a:t>summary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our </a:t>
            </a:r>
            <a:r>
              <a:rPr sz="1100" spc="85" dirty="0">
                <a:cs typeface="PMingLiU"/>
              </a:rPr>
              <a:t>data, </a:t>
            </a:r>
            <a:r>
              <a:rPr sz="1100" spc="40" dirty="0">
                <a:cs typeface="PMingLiU"/>
              </a:rPr>
              <a:t>how  </a:t>
            </a:r>
            <a:r>
              <a:rPr sz="1100" spc="75" dirty="0">
                <a:cs typeface="PMingLiU"/>
              </a:rPr>
              <a:t>many </a:t>
            </a:r>
            <a:r>
              <a:rPr sz="1100" spc="60" dirty="0">
                <a:cs typeface="PMingLiU"/>
              </a:rPr>
              <a:t>components are</a:t>
            </a:r>
            <a:r>
              <a:rPr sz="1100" spc="8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sufficient?</a:t>
            </a:r>
            <a:endParaRPr sz="1100" dirty="0">
              <a:cs typeface="PMingLiU"/>
            </a:endParaRPr>
          </a:p>
          <a:p>
            <a:pPr marL="289560" marR="5080" indent="-132715">
              <a:lnSpc>
                <a:spcPts val="1200"/>
              </a:lnSpc>
              <a:spcBef>
                <a:spcPts val="31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endParaRPr lang="en-US" sz="1100" spc="50" dirty="0">
              <a:cs typeface="PMingLiU"/>
            </a:endParaRPr>
          </a:p>
          <a:p>
            <a:pPr marL="289560" marR="5080" indent="-132715">
              <a:lnSpc>
                <a:spcPts val="1200"/>
              </a:lnSpc>
              <a:spcBef>
                <a:spcPts val="31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50" dirty="0">
                <a:cs typeface="PMingLiU"/>
              </a:rPr>
              <a:t>No </a:t>
            </a:r>
            <a:r>
              <a:rPr sz="1100" spc="45" dirty="0">
                <a:cs typeface="PMingLiU"/>
              </a:rPr>
              <a:t>simple </a:t>
            </a:r>
            <a:r>
              <a:rPr sz="1100" spc="50" dirty="0">
                <a:cs typeface="PMingLiU"/>
              </a:rPr>
              <a:t>answer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question, as </a:t>
            </a:r>
            <a:r>
              <a:rPr sz="1100" spc="45" dirty="0">
                <a:cs typeface="PMingLiU"/>
              </a:rPr>
              <a:t>cross-validation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not  </a:t>
            </a:r>
            <a:r>
              <a:rPr sz="1100" spc="40" dirty="0">
                <a:cs typeface="PMingLiU"/>
              </a:rPr>
              <a:t>available </a:t>
            </a:r>
            <a:r>
              <a:rPr sz="1100" spc="30" dirty="0">
                <a:cs typeface="PMingLiU"/>
              </a:rPr>
              <a:t>for </a:t>
            </a:r>
            <a:r>
              <a:rPr sz="1100" spc="65" dirty="0">
                <a:cs typeface="PMingLiU"/>
              </a:rPr>
              <a:t>this</a:t>
            </a:r>
            <a:r>
              <a:rPr sz="1100" spc="15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purpose.</a:t>
            </a:r>
            <a:endParaRPr sz="1100" dirty="0">
              <a:cs typeface="PMingLiU"/>
            </a:endParaRPr>
          </a:p>
          <a:p>
            <a:pPr marL="566420" lvl="1" indent="-128270">
              <a:lnSpc>
                <a:spcPts val="1200"/>
              </a:lnSpc>
              <a:spcBef>
                <a:spcPts val="150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567055" algn="l"/>
              </a:tabLst>
            </a:pPr>
            <a:r>
              <a:rPr sz="1000" i="1" spc="10" dirty="0">
                <a:solidFill>
                  <a:srgbClr val="009900"/>
                </a:solidFill>
                <a:cs typeface="Palatino Linotype"/>
              </a:rPr>
              <a:t>Why</a:t>
            </a:r>
            <a:r>
              <a:rPr sz="1000" i="1" spc="10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000" i="1" spc="15" dirty="0">
                <a:solidFill>
                  <a:srgbClr val="009900"/>
                </a:solidFill>
                <a:cs typeface="Palatino Linotype"/>
              </a:rPr>
              <a:t>not?</a:t>
            </a:r>
            <a:endParaRPr sz="1000" dirty="0">
              <a:cs typeface="Palatino Linotype"/>
            </a:endParaRPr>
          </a:p>
          <a:p>
            <a:pPr marL="566420" marR="48895" lvl="1" indent="-128270">
              <a:lnSpc>
                <a:spcPts val="1200"/>
              </a:lnSpc>
              <a:spcBef>
                <a:spcPts val="40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567055" algn="l"/>
              </a:tabLst>
            </a:pPr>
            <a:r>
              <a:rPr sz="1000" spc="80" dirty="0">
                <a:cs typeface="PMingLiU"/>
              </a:rPr>
              <a:t>When </a:t>
            </a:r>
            <a:r>
              <a:rPr sz="1000" spc="45" dirty="0">
                <a:cs typeface="PMingLiU"/>
              </a:rPr>
              <a:t>could </a:t>
            </a:r>
            <a:r>
              <a:rPr sz="1000" spc="15" dirty="0">
                <a:cs typeface="PMingLiU"/>
              </a:rPr>
              <a:t>we </a:t>
            </a:r>
            <a:r>
              <a:rPr sz="1000" spc="45" dirty="0">
                <a:cs typeface="PMingLiU"/>
              </a:rPr>
              <a:t>use cross-validation </a:t>
            </a:r>
            <a:r>
              <a:rPr sz="1000" spc="75" dirty="0">
                <a:cs typeface="PMingLiU"/>
              </a:rPr>
              <a:t>to </a:t>
            </a:r>
            <a:r>
              <a:rPr sz="1000" spc="40" dirty="0">
                <a:cs typeface="PMingLiU"/>
              </a:rPr>
              <a:t>select </a:t>
            </a:r>
            <a:r>
              <a:rPr sz="1000" spc="75" dirty="0">
                <a:cs typeface="PMingLiU"/>
              </a:rPr>
              <a:t>the </a:t>
            </a:r>
            <a:r>
              <a:rPr sz="1000" spc="65" dirty="0">
                <a:cs typeface="PMingLiU"/>
              </a:rPr>
              <a:t>number </a:t>
            </a:r>
            <a:r>
              <a:rPr sz="1000" spc="5" dirty="0">
                <a:cs typeface="PMingLiU"/>
              </a:rPr>
              <a:t>of  </a:t>
            </a:r>
            <a:r>
              <a:rPr sz="1000" spc="55" dirty="0">
                <a:cs typeface="PMingLiU"/>
              </a:rPr>
              <a:t>components?</a:t>
            </a:r>
            <a:endParaRPr sz="1000" dirty="0">
              <a:cs typeface="PMingLiU"/>
            </a:endParaRPr>
          </a:p>
          <a:p>
            <a:pPr marL="289560" marR="316230" indent="-132715">
              <a:lnSpc>
                <a:spcPct val="102600"/>
              </a:lnSpc>
              <a:spcBef>
                <a:spcPts val="27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endParaRPr lang="en-US" sz="1100" spc="80" dirty="0">
              <a:cs typeface="PMingLiU"/>
            </a:endParaRPr>
          </a:p>
          <a:p>
            <a:pPr marL="289560" marR="316230" indent="-132715">
              <a:lnSpc>
                <a:spcPct val="102600"/>
              </a:lnSpc>
              <a:spcBef>
                <a:spcPts val="27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80" dirty="0">
                <a:cs typeface="PMingLiU"/>
              </a:rPr>
              <a:t>the </a:t>
            </a:r>
            <a:r>
              <a:rPr sz="1100" spc="-65" dirty="0">
                <a:cs typeface="PMingLiU"/>
              </a:rPr>
              <a:t>“</a:t>
            </a:r>
            <a:r>
              <a:rPr sz="1100" spc="-65" dirty="0">
                <a:latin typeface="Courier New" panose="02070309020205020404" pitchFamily="49" charset="0"/>
                <a:cs typeface="Courier New" panose="02070309020205020404" pitchFamily="49" charset="0"/>
              </a:rPr>
              <a:t>scree </a:t>
            </a:r>
            <a:r>
              <a:rPr sz="1100" spc="-60" dirty="0"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sz="1100" spc="-60" dirty="0">
                <a:cs typeface="PMingLiU"/>
              </a:rPr>
              <a:t>”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previous </a:t>
            </a:r>
            <a:r>
              <a:rPr sz="1100" spc="30" dirty="0">
                <a:cs typeface="PMingLiU"/>
              </a:rPr>
              <a:t>slide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as </a:t>
            </a:r>
            <a:r>
              <a:rPr sz="1100" spc="85" dirty="0">
                <a:cs typeface="PMingLiU"/>
              </a:rPr>
              <a:t>a  </a:t>
            </a:r>
            <a:r>
              <a:rPr sz="1100" spc="40" dirty="0">
                <a:cs typeface="PMingLiU"/>
              </a:rPr>
              <a:t>guide: </a:t>
            </a:r>
            <a:r>
              <a:rPr sz="1100" spc="15" dirty="0">
                <a:cs typeface="PMingLiU"/>
              </a:rPr>
              <a:t>we </a:t>
            </a:r>
            <a:r>
              <a:rPr sz="1100" spc="40" dirty="0">
                <a:cs typeface="PMingLiU"/>
              </a:rPr>
              <a:t>look </a:t>
            </a:r>
            <a:r>
              <a:rPr sz="1100" spc="30" dirty="0">
                <a:cs typeface="PMingLiU"/>
              </a:rPr>
              <a:t>for </a:t>
            </a:r>
            <a:r>
              <a:rPr sz="1100" spc="85" dirty="0" err="1">
                <a:cs typeface="PMingLiU"/>
              </a:rPr>
              <a:t>an</a:t>
            </a:r>
            <a:r>
              <a:rPr sz="1100" spc="-110" dirty="0" err="1">
                <a:cs typeface="PMingLiU"/>
              </a:rPr>
              <a:t>“</a:t>
            </a:r>
            <a:r>
              <a:rPr sz="1100" spc="-11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elbow</a:t>
            </a:r>
            <a:r>
              <a:rPr sz="1100" spc="-110" dirty="0">
                <a:cs typeface="PMingLiU"/>
              </a:rPr>
              <a:t>”.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9404" y="211465"/>
            <a:ext cx="8286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Clustering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50" y="587375"/>
            <a:ext cx="3905250" cy="249805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36004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i="1" spc="5" dirty="0">
                <a:solidFill>
                  <a:srgbClr val="009900"/>
                </a:solidFill>
                <a:cs typeface="Palatino Linotype"/>
              </a:rPr>
              <a:t>Clustering </a:t>
            </a:r>
            <a:r>
              <a:rPr sz="1100" spc="35" dirty="0">
                <a:cs typeface="PMingLiU"/>
              </a:rPr>
              <a:t>refers </a:t>
            </a:r>
            <a:r>
              <a:rPr sz="1100" spc="80" dirty="0">
                <a:cs typeface="PMingLiU"/>
              </a:rPr>
              <a:t>to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very </a:t>
            </a:r>
            <a:r>
              <a:rPr sz="1100" spc="70" dirty="0">
                <a:cs typeface="PMingLiU"/>
              </a:rPr>
              <a:t>broad </a:t>
            </a:r>
            <a:r>
              <a:rPr sz="1100" spc="60" dirty="0">
                <a:cs typeface="PMingLiU"/>
              </a:rPr>
              <a:t>set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techniques </a:t>
            </a:r>
            <a:r>
              <a:rPr sz="1100" spc="30" dirty="0">
                <a:cs typeface="PMingLiU"/>
              </a:rPr>
              <a:t>for  </a:t>
            </a:r>
            <a:r>
              <a:rPr sz="1100" spc="40" dirty="0">
                <a:cs typeface="PMingLiU"/>
              </a:rPr>
              <a:t>finding </a:t>
            </a:r>
            <a:r>
              <a:rPr sz="1100" i="1" spc="-5" dirty="0">
                <a:solidFill>
                  <a:srgbClr val="009900"/>
                </a:solidFill>
                <a:cs typeface="Palatino Linotype"/>
              </a:rPr>
              <a:t>subgroups</a:t>
            </a:r>
            <a:r>
              <a:rPr sz="1100" spc="-5" dirty="0">
                <a:cs typeface="PMingLiU"/>
              </a:rPr>
              <a:t>, </a:t>
            </a:r>
            <a:r>
              <a:rPr sz="1100" spc="55" dirty="0">
                <a:cs typeface="PMingLiU"/>
              </a:rPr>
              <a:t>or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clusters</a:t>
            </a:r>
            <a:r>
              <a:rPr sz="1100" spc="15" dirty="0">
                <a:cs typeface="PMingLiU"/>
              </a:rPr>
              <a:t>,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</a:t>
            </a:r>
            <a:r>
              <a:rPr sz="1100" spc="95" dirty="0">
                <a:cs typeface="PMingLiU"/>
              </a:rPr>
              <a:t>data</a:t>
            </a:r>
            <a:r>
              <a:rPr sz="1100" spc="28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set.</a:t>
            </a: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4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30" dirty="0">
                <a:cs typeface="PMingLiU"/>
              </a:rPr>
              <a:t>seek </a:t>
            </a:r>
            <a:r>
              <a:rPr sz="1100" spc="85" dirty="0">
                <a:cs typeface="PMingLiU"/>
              </a:rPr>
              <a:t>a </a:t>
            </a:r>
            <a:r>
              <a:rPr sz="1100" spc="75" dirty="0">
                <a:cs typeface="PMingLiU"/>
              </a:rPr>
              <a:t>partition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55" dirty="0">
                <a:cs typeface="PMingLiU"/>
              </a:rPr>
              <a:t>into </a:t>
            </a:r>
            <a:r>
              <a:rPr sz="1100" spc="65" dirty="0">
                <a:cs typeface="PMingLiU"/>
              </a:rPr>
              <a:t>distinct </a:t>
            </a:r>
            <a:r>
              <a:rPr sz="1100" spc="55" dirty="0">
                <a:cs typeface="PMingLiU"/>
              </a:rPr>
              <a:t>groups </a:t>
            </a:r>
            <a:r>
              <a:rPr sz="1100" spc="25" dirty="0">
                <a:cs typeface="PMingLiU"/>
              </a:rPr>
              <a:t>so </a:t>
            </a:r>
            <a:r>
              <a:rPr sz="1100" spc="110" dirty="0">
                <a:cs typeface="PMingLiU"/>
              </a:rPr>
              <a:t>that 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 </a:t>
            </a:r>
            <a:r>
              <a:rPr sz="1100" spc="60" dirty="0">
                <a:cs typeface="PMingLiU"/>
              </a:rPr>
              <a:t>within </a:t>
            </a:r>
            <a:r>
              <a:rPr sz="1100" spc="45" dirty="0">
                <a:cs typeface="PMingLiU"/>
              </a:rPr>
              <a:t>each </a:t>
            </a:r>
            <a:r>
              <a:rPr sz="1100" spc="60" dirty="0">
                <a:cs typeface="PMingLiU"/>
              </a:rPr>
              <a:t>group are quite </a:t>
            </a:r>
            <a:r>
              <a:rPr sz="1100" spc="45" dirty="0">
                <a:cs typeface="PMingLiU"/>
              </a:rPr>
              <a:t>similar </a:t>
            </a:r>
            <a:r>
              <a:rPr sz="1100" spc="80" dirty="0">
                <a:cs typeface="PMingLiU"/>
              </a:rPr>
              <a:t>to  </a:t>
            </a:r>
            <a:r>
              <a:rPr sz="1100" spc="45" dirty="0">
                <a:cs typeface="PMingLiU"/>
              </a:rPr>
              <a:t>each</a:t>
            </a:r>
            <a:r>
              <a:rPr sz="1100" spc="7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other,</a:t>
            </a:r>
            <a:endParaRPr sz="1100" dirty="0">
              <a:cs typeface="PMingLiU"/>
            </a:endParaRPr>
          </a:p>
          <a:p>
            <a:pPr marL="144780" marR="2095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90" dirty="0">
              <a:cs typeface="PMingLiU"/>
            </a:endParaRPr>
          </a:p>
          <a:p>
            <a:pPr marL="144780" marR="2095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60" dirty="0">
                <a:cs typeface="PMingLiU"/>
              </a:rPr>
              <a:t>make </a:t>
            </a:r>
            <a:r>
              <a:rPr sz="1100" spc="65" dirty="0">
                <a:cs typeface="PMingLiU"/>
              </a:rPr>
              <a:t>this </a:t>
            </a:r>
            <a:r>
              <a:rPr sz="1100" spc="50" dirty="0">
                <a:cs typeface="PMingLiU"/>
              </a:rPr>
              <a:t>concrete, </a:t>
            </a:r>
            <a:r>
              <a:rPr sz="1100" spc="15" dirty="0">
                <a:cs typeface="PMingLiU"/>
              </a:rPr>
              <a:t>we </a:t>
            </a:r>
            <a:r>
              <a:rPr sz="1100" spc="80" dirty="0">
                <a:cs typeface="PMingLiU"/>
              </a:rPr>
              <a:t>must </a:t>
            </a:r>
            <a:r>
              <a:rPr sz="1100" spc="30" dirty="0">
                <a:cs typeface="PMingLiU"/>
              </a:rPr>
              <a:t>define </a:t>
            </a:r>
            <a:r>
              <a:rPr sz="1100" spc="85" dirty="0">
                <a:cs typeface="PMingLiU"/>
              </a:rPr>
              <a:t>what </a:t>
            </a:r>
            <a:r>
              <a:rPr sz="1100" spc="75" dirty="0">
                <a:cs typeface="PMingLiU"/>
              </a:rPr>
              <a:t>it </a:t>
            </a:r>
            <a:r>
              <a:rPr sz="1100" spc="65" dirty="0">
                <a:cs typeface="PMingLiU"/>
              </a:rPr>
              <a:t>means </a:t>
            </a:r>
            <a:r>
              <a:rPr sz="1100" spc="30" dirty="0">
                <a:cs typeface="PMingLiU"/>
              </a:rPr>
              <a:t>for  </a:t>
            </a:r>
            <a:r>
              <a:rPr sz="1100" spc="45" dirty="0">
                <a:cs typeface="PMingLiU"/>
              </a:rPr>
              <a:t>two </a:t>
            </a:r>
            <a:r>
              <a:rPr sz="1100" spc="55" dirty="0">
                <a:cs typeface="PMingLiU"/>
              </a:rPr>
              <a:t>or </a:t>
            </a:r>
            <a:r>
              <a:rPr sz="1100" spc="60" dirty="0">
                <a:cs typeface="PMingLiU"/>
              </a:rPr>
              <a:t>more </a:t>
            </a:r>
            <a:r>
              <a:rPr sz="1100" spc="50" dirty="0">
                <a:cs typeface="PMingLiU"/>
              </a:rPr>
              <a:t>observations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be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similar </a:t>
            </a:r>
            <a:r>
              <a:rPr sz="1100" spc="55" dirty="0">
                <a:cs typeface="PMingLiU"/>
              </a:rPr>
              <a:t>or</a:t>
            </a:r>
            <a:r>
              <a:rPr sz="1100" spc="204" dirty="0">
                <a:cs typeface="PMingLiU"/>
              </a:rPr>
              <a:t>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different</a:t>
            </a:r>
            <a:r>
              <a:rPr sz="1100" spc="25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144780" marR="15938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55" dirty="0">
              <a:cs typeface="PMingLiU"/>
            </a:endParaRPr>
          </a:p>
          <a:p>
            <a:pPr marL="144780" marR="15938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lang="en-US" sz="1100" spc="55" dirty="0">
                <a:cs typeface="PMingLiU"/>
              </a:rPr>
              <a:t>I</a:t>
            </a:r>
            <a:r>
              <a:rPr sz="1100" spc="55" dirty="0">
                <a:cs typeface="PMingLiU"/>
              </a:rPr>
              <a:t>ndeed, </a:t>
            </a:r>
            <a:r>
              <a:rPr sz="1100" spc="65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often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domain-specific </a:t>
            </a:r>
            <a:r>
              <a:rPr sz="1100" spc="55" dirty="0">
                <a:cs typeface="PMingLiU"/>
              </a:rPr>
              <a:t>consideration </a:t>
            </a:r>
            <a:r>
              <a:rPr sz="1100" spc="110" dirty="0">
                <a:cs typeface="PMingLiU"/>
              </a:rPr>
              <a:t>that  </a:t>
            </a:r>
            <a:r>
              <a:rPr sz="1100" spc="80" dirty="0">
                <a:cs typeface="PMingLiU"/>
              </a:rPr>
              <a:t>must </a:t>
            </a:r>
            <a:r>
              <a:rPr sz="1100" spc="70" dirty="0">
                <a:cs typeface="PMingLiU"/>
              </a:rPr>
              <a:t>be </a:t>
            </a:r>
            <a:r>
              <a:rPr sz="1100" spc="75" dirty="0">
                <a:cs typeface="PMingLiU"/>
              </a:rPr>
              <a:t>made </a:t>
            </a:r>
            <a:r>
              <a:rPr sz="1100" spc="60" dirty="0">
                <a:cs typeface="PMingLiU"/>
              </a:rPr>
              <a:t>based </a:t>
            </a:r>
            <a:r>
              <a:rPr sz="1100" spc="55" dirty="0">
                <a:cs typeface="PMingLiU"/>
              </a:rPr>
              <a:t>on </a:t>
            </a:r>
            <a:r>
              <a:rPr sz="1100" spc="40" dirty="0">
                <a:cs typeface="PMingLiU"/>
              </a:rPr>
              <a:t>knowledge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55" dirty="0">
                <a:cs typeface="PMingLiU"/>
              </a:rPr>
              <a:t>being  </a:t>
            </a:r>
            <a:r>
              <a:rPr sz="1100" spc="60" dirty="0">
                <a:cs typeface="PMingLiU"/>
              </a:rPr>
              <a:t>studied.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699" y="211465"/>
            <a:ext cx="14960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10" dirty="0">
                <a:latin typeface="+mn-lt"/>
              </a:rPr>
              <a:t>PCA </a:t>
            </a:r>
            <a:r>
              <a:rPr spc="-5" dirty="0">
                <a:latin typeface="+mn-lt"/>
              </a:rPr>
              <a:t>vs</a:t>
            </a:r>
            <a:r>
              <a:rPr spc="85" dirty="0">
                <a:latin typeface="+mn-lt"/>
              </a:rPr>
              <a:t> </a:t>
            </a:r>
            <a:r>
              <a:rPr spc="-10" dirty="0">
                <a:latin typeface="+mn-lt"/>
              </a:rPr>
              <a:t>Clustering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499" y="1044575"/>
            <a:ext cx="3681729" cy="112376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110" dirty="0">
                <a:cs typeface="PMingLiU"/>
              </a:rPr>
              <a:t>PCA </a:t>
            </a:r>
            <a:r>
              <a:rPr sz="1100" spc="35" dirty="0">
                <a:cs typeface="PMingLiU"/>
              </a:rPr>
              <a:t>looks </a:t>
            </a:r>
            <a:r>
              <a:rPr sz="1100" spc="30" dirty="0">
                <a:cs typeface="PMingLiU"/>
              </a:rPr>
              <a:t>for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low-dimensional </a:t>
            </a:r>
            <a:r>
              <a:rPr sz="1100" spc="60" dirty="0">
                <a:cs typeface="PMingLiU"/>
              </a:rPr>
              <a:t>representation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observations </a:t>
            </a:r>
            <a:r>
              <a:rPr sz="1100" spc="110" dirty="0">
                <a:cs typeface="PMingLiU"/>
              </a:rPr>
              <a:t>that </a:t>
            </a:r>
            <a:r>
              <a:rPr sz="1100" spc="50" dirty="0">
                <a:cs typeface="PMingLiU"/>
              </a:rPr>
              <a:t>explains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good fraction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</a:t>
            </a:r>
            <a:r>
              <a:rPr sz="1100" spc="1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variance.</a:t>
            </a:r>
            <a:endParaRPr sz="1100" dirty="0">
              <a:cs typeface="PMingLiU"/>
            </a:endParaRPr>
          </a:p>
          <a:p>
            <a:pPr marL="144780" marR="148590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60" dirty="0">
              <a:cs typeface="PMingLiU"/>
            </a:endParaRPr>
          </a:p>
          <a:p>
            <a:pPr marL="144780" marR="148590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Clustering </a:t>
            </a:r>
            <a:r>
              <a:rPr sz="1100" spc="35" dirty="0">
                <a:cs typeface="PMingLiU"/>
              </a:rPr>
              <a:t>looks </a:t>
            </a:r>
            <a:r>
              <a:rPr sz="1100" spc="30" dirty="0">
                <a:cs typeface="PMingLiU"/>
              </a:rPr>
              <a:t>for </a:t>
            </a:r>
            <a:r>
              <a:rPr sz="1100" spc="50" dirty="0">
                <a:cs typeface="PMingLiU"/>
              </a:rPr>
              <a:t>homogeneous </a:t>
            </a:r>
            <a:r>
              <a:rPr sz="1100" spc="60" dirty="0">
                <a:cs typeface="PMingLiU"/>
              </a:rPr>
              <a:t>subgroups </a:t>
            </a:r>
            <a:r>
              <a:rPr sz="1100" spc="65" dirty="0">
                <a:cs typeface="PMingLiU"/>
              </a:rPr>
              <a:t>among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observations.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5952" y="211465"/>
            <a:ext cx="28352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Clustering </a:t>
            </a:r>
            <a:r>
              <a:rPr spc="-40" dirty="0">
                <a:latin typeface="+mn-lt"/>
              </a:rPr>
              <a:t>for </a:t>
            </a:r>
            <a:r>
              <a:rPr spc="-15" dirty="0">
                <a:latin typeface="+mn-lt"/>
              </a:rPr>
              <a:t>Market</a:t>
            </a:r>
            <a:r>
              <a:rPr spc="105" dirty="0">
                <a:latin typeface="+mn-lt"/>
              </a:rPr>
              <a:t> </a:t>
            </a:r>
            <a:r>
              <a:rPr spc="-25" dirty="0">
                <a:latin typeface="+mn-lt"/>
              </a:rPr>
              <a:t>Segmentation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30354" y="579444"/>
            <a:ext cx="3903446" cy="2301861"/>
          </a:xfrm>
          <a:prstGeom prst="rect">
            <a:avLst/>
          </a:prstGeom>
        </p:spPr>
        <p:txBody>
          <a:bodyPr vert="horz" wrap="square" lIns="0" tIns="65036" rIns="0" bIns="0" rtlCol="0">
            <a:spAutoFit/>
          </a:bodyPr>
          <a:lstStyle/>
          <a:p>
            <a:pPr marL="28321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r>
              <a:rPr sz="1100" spc="55" dirty="0">
                <a:latin typeface="+mn-lt"/>
              </a:rPr>
              <a:t>Suppose </a:t>
            </a:r>
            <a:r>
              <a:rPr sz="1100" spc="15" dirty="0">
                <a:latin typeface="+mn-lt"/>
              </a:rPr>
              <a:t>we </a:t>
            </a:r>
            <a:r>
              <a:rPr sz="1100" spc="45" dirty="0">
                <a:latin typeface="+mn-lt"/>
              </a:rPr>
              <a:t>have </a:t>
            </a:r>
            <a:r>
              <a:rPr sz="1100" spc="35" dirty="0">
                <a:latin typeface="+mn-lt"/>
              </a:rPr>
              <a:t>access </a:t>
            </a:r>
            <a:r>
              <a:rPr sz="1100" spc="80" dirty="0">
                <a:latin typeface="+mn-lt"/>
              </a:rPr>
              <a:t>to </a:t>
            </a:r>
            <a:r>
              <a:rPr sz="1100" spc="85" dirty="0">
                <a:latin typeface="+mn-lt"/>
              </a:rPr>
              <a:t>a </a:t>
            </a:r>
            <a:r>
              <a:rPr sz="1100" spc="45" dirty="0">
                <a:latin typeface="+mn-lt"/>
              </a:rPr>
              <a:t>large </a:t>
            </a:r>
            <a:r>
              <a:rPr sz="1100" spc="70" dirty="0">
                <a:latin typeface="+mn-lt"/>
              </a:rPr>
              <a:t>number </a:t>
            </a:r>
            <a:r>
              <a:rPr sz="1100" spc="5" dirty="0">
                <a:latin typeface="+mn-lt"/>
              </a:rPr>
              <a:t>of </a:t>
            </a:r>
            <a:r>
              <a:rPr sz="1100" spc="65" dirty="0">
                <a:latin typeface="+mn-lt"/>
              </a:rPr>
              <a:t>measurements  </a:t>
            </a:r>
            <a:r>
              <a:rPr sz="1100" spc="40" dirty="0">
                <a:latin typeface="+mn-lt"/>
              </a:rPr>
              <a:t>(e.g. </a:t>
            </a:r>
            <a:r>
              <a:rPr sz="1100" spc="65" dirty="0">
                <a:latin typeface="+mn-lt"/>
              </a:rPr>
              <a:t>median </a:t>
            </a:r>
            <a:r>
              <a:rPr sz="1100" spc="50" dirty="0">
                <a:latin typeface="+mn-lt"/>
              </a:rPr>
              <a:t>household </a:t>
            </a:r>
            <a:r>
              <a:rPr sz="1100" spc="45" dirty="0">
                <a:latin typeface="+mn-lt"/>
              </a:rPr>
              <a:t>income, </a:t>
            </a:r>
            <a:r>
              <a:rPr sz="1100" spc="60" dirty="0">
                <a:latin typeface="+mn-lt"/>
              </a:rPr>
              <a:t>occupation, distance </a:t>
            </a:r>
            <a:r>
              <a:rPr sz="1100" spc="50" dirty="0">
                <a:latin typeface="+mn-lt"/>
              </a:rPr>
              <a:t>from  </a:t>
            </a:r>
            <a:r>
              <a:rPr sz="1100" spc="65" dirty="0">
                <a:latin typeface="+mn-lt"/>
              </a:rPr>
              <a:t>nearest </a:t>
            </a:r>
            <a:r>
              <a:rPr sz="1100" spc="85" dirty="0">
                <a:latin typeface="+mn-lt"/>
              </a:rPr>
              <a:t>urban </a:t>
            </a:r>
            <a:r>
              <a:rPr sz="1100" spc="60" dirty="0">
                <a:latin typeface="+mn-lt"/>
              </a:rPr>
              <a:t>area, </a:t>
            </a:r>
            <a:r>
              <a:rPr sz="1100" spc="85" dirty="0">
                <a:latin typeface="+mn-lt"/>
              </a:rPr>
              <a:t>and </a:t>
            </a:r>
            <a:r>
              <a:rPr sz="1100" spc="25" dirty="0">
                <a:latin typeface="+mn-lt"/>
              </a:rPr>
              <a:t>so </a:t>
            </a:r>
            <a:r>
              <a:rPr sz="1100" spc="65" dirty="0">
                <a:latin typeface="+mn-lt"/>
              </a:rPr>
              <a:t>forth) </a:t>
            </a:r>
            <a:r>
              <a:rPr sz="1100" spc="30" dirty="0">
                <a:latin typeface="+mn-lt"/>
              </a:rPr>
              <a:t>for </a:t>
            </a:r>
            <a:r>
              <a:rPr sz="1100" spc="85" dirty="0">
                <a:latin typeface="+mn-lt"/>
              </a:rPr>
              <a:t>a </a:t>
            </a:r>
            <a:r>
              <a:rPr sz="1100" spc="45" dirty="0">
                <a:latin typeface="+mn-lt"/>
              </a:rPr>
              <a:t>large </a:t>
            </a:r>
            <a:r>
              <a:rPr sz="1100" spc="70" dirty="0">
                <a:latin typeface="+mn-lt"/>
              </a:rPr>
              <a:t>number </a:t>
            </a:r>
            <a:r>
              <a:rPr sz="1100" spc="5" dirty="0">
                <a:latin typeface="+mn-lt"/>
              </a:rPr>
              <a:t>of  </a:t>
            </a:r>
            <a:r>
              <a:rPr sz="1100" spc="45" dirty="0">
                <a:latin typeface="+mn-lt"/>
              </a:rPr>
              <a:t>people.</a:t>
            </a:r>
            <a:endParaRPr sz="1100" dirty="0">
              <a:latin typeface="+mn-lt"/>
            </a:endParaRPr>
          </a:p>
          <a:p>
            <a:pPr marL="283210" marR="4826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endParaRPr lang="en-US" sz="1100" spc="90" dirty="0">
              <a:latin typeface="+mn-lt"/>
            </a:endParaRPr>
          </a:p>
          <a:p>
            <a:pPr marL="283210" marR="4826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r>
              <a:rPr sz="1100" spc="90" dirty="0">
                <a:latin typeface="+mn-lt"/>
              </a:rPr>
              <a:t>Our </a:t>
            </a:r>
            <a:r>
              <a:rPr sz="1100" spc="35" dirty="0">
                <a:latin typeface="+mn-lt"/>
              </a:rPr>
              <a:t>goal </a:t>
            </a:r>
            <a:r>
              <a:rPr sz="1100" spc="20" dirty="0">
                <a:latin typeface="+mn-lt"/>
              </a:rPr>
              <a:t>is </a:t>
            </a:r>
            <a:r>
              <a:rPr sz="1100" spc="80" dirty="0">
                <a:latin typeface="+mn-lt"/>
              </a:rPr>
              <a:t>to </a:t>
            </a:r>
            <a:r>
              <a:rPr sz="1100" spc="60" dirty="0">
                <a:latin typeface="+mn-lt"/>
              </a:rPr>
              <a:t>perform </a:t>
            </a:r>
            <a:r>
              <a:rPr sz="1100" i="1" spc="35" dirty="0">
                <a:solidFill>
                  <a:srgbClr val="009900"/>
                </a:solidFill>
                <a:latin typeface="+mn-lt"/>
                <a:cs typeface="Palatino Linotype"/>
              </a:rPr>
              <a:t>market </a:t>
            </a:r>
            <a:r>
              <a:rPr sz="1100" i="1" spc="20" dirty="0">
                <a:solidFill>
                  <a:srgbClr val="009900"/>
                </a:solidFill>
                <a:latin typeface="+mn-lt"/>
                <a:cs typeface="Palatino Linotype"/>
              </a:rPr>
              <a:t>segmentation </a:t>
            </a:r>
            <a:r>
              <a:rPr sz="1100" spc="55" dirty="0">
                <a:latin typeface="+mn-lt"/>
              </a:rPr>
              <a:t>by </a:t>
            </a:r>
            <a:r>
              <a:rPr sz="1100" spc="45" dirty="0">
                <a:latin typeface="+mn-lt"/>
              </a:rPr>
              <a:t>identifying  </a:t>
            </a:r>
            <a:r>
              <a:rPr sz="1100" spc="60" dirty="0">
                <a:latin typeface="+mn-lt"/>
              </a:rPr>
              <a:t>subgroups </a:t>
            </a:r>
            <a:r>
              <a:rPr sz="1100" spc="5" dirty="0">
                <a:latin typeface="+mn-lt"/>
              </a:rPr>
              <a:t>of </a:t>
            </a:r>
            <a:r>
              <a:rPr sz="1100" spc="50" dirty="0">
                <a:latin typeface="+mn-lt"/>
              </a:rPr>
              <a:t>people who </a:t>
            </a:r>
            <a:r>
              <a:rPr sz="1100" spc="65" dirty="0">
                <a:latin typeface="+mn-lt"/>
              </a:rPr>
              <a:t>might </a:t>
            </a:r>
            <a:r>
              <a:rPr sz="1100" spc="70" dirty="0">
                <a:latin typeface="+mn-lt"/>
              </a:rPr>
              <a:t>be </a:t>
            </a:r>
            <a:r>
              <a:rPr sz="1100" spc="60" dirty="0">
                <a:latin typeface="+mn-lt"/>
              </a:rPr>
              <a:t>more </a:t>
            </a:r>
            <a:r>
              <a:rPr sz="1100" spc="50" dirty="0">
                <a:latin typeface="+mn-lt"/>
              </a:rPr>
              <a:t>receptive </a:t>
            </a:r>
            <a:r>
              <a:rPr sz="1100" spc="80" dirty="0">
                <a:latin typeface="+mn-lt"/>
              </a:rPr>
              <a:t>to </a:t>
            </a:r>
            <a:r>
              <a:rPr sz="1100" spc="85" dirty="0">
                <a:latin typeface="+mn-lt"/>
              </a:rPr>
              <a:t>a  </a:t>
            </a:r>
            <a:r>
              <a:rPr sz="1100" spc="70" dirty="0">
                <a:latin typeface="+mn-lt"/>
              </a:rPr>
              <a:t>particular </a:t>
            </a:r>
            <a:r>
              <a:rPr sz="1100" spc="50" dirty="0">
                <a:latin typeface="+mn-lt"/>
              </a:rPr>
              <a:t>form </a:t>
            </a:r>
            <a:r>
              <a:rPr sz="1100" spc="5" dirty="0">
                <a:latin typeface="+mn-lt"/>
              </a:rPr>
              <a:t>of </a:t>
            </a:r>
            <a:r>
              <a:rPr sz="1100" spc="55" dirty="0">
                <a:latin typeface="+mn-lt"/>
              </a:rPr>
              <a:t>advertising, or </a:t>
            </a:r>
            <a:r>
              <a:rPr sz="1100" spc="60" dirty="0">
                <a:latin typeface="+mn-lt"/>
              </a:rPr>
              <a:t>more </a:t>
            </a:r>
            <a:r>
              <a:rPr sz="1100" spc="25" dirty="0">
                <a:latin typeface="+mn-lt"/>
              </a:rPr>
              <a:t>likely </a:t>
            </a:r>
            <a:r>
              <a:rPr sz="1100" spc="80" dirty="0">
                <a:latin typeface="+mn-lt"/>
              </a:rPr>
              <a:t>to </a:t>
            </a:r>
            <a:r>
              <a:rPr sz="1100" spc="60" dirty="0">
                <a:latin typeface="+mn-lt"/>
              </a:rPr>
              <a:t>purchase </a:t>
            </a:r>
            <a:r>
              <a:rPr sz="1100" spc="85" dirty="0">
                <a:latin typeface="+mn-lt"/>
              </a:rPr>
              <a:t>a  </a:t>
            </a:r>
            <a:r>
              <a:rPr sz="1100" spc="70" dirty="0">
                <a:latin typeface="+mn-lt"/>
              </a:rPr>
              <a:t>particular </a:t>
            </a:r>
            <a:r>
              <a:rPr sz="1100" spc="75" dirty="0">
                <a:latin typeface="+mn-lt"/>
              </a:rPr>
              <a:t>product.</a:t>
            </a:r>
            <a:endParaRPr sz="1100" dirty="0">
              <a:latin typeface="+mn-lt"/>
              <a:cs typeface="Palatino Linotype"/>
            </a:endParaRPr>
          </a:p>
          <a:p>
            <a:pPr marL="283210" marR="1714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endParaRPr lang="en-US" sz="1100" spc="90" dirty="0">
              <a:latin typeface="+mn-lt"/>
            </a:endParaRPr>
          </a:p>
          <a:p>
            <a:pPr marL="283210" marR="1714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r>
              <a:rPr sz="1100" spc="90" dirty="0">
                <a:latin typeface="+mn-lt"/>
              </a:rPr>
              <a:t>The </a:t>
            </a:r>
            <a:r>
              <a:rPr sz="1100" spc="75" dirty="0">
                <a:latin typeface="+mn-lt"/>
              </a:rPr>
              <a:t>task </a:t>
            </a:r>
            <a:r>
              <a:rPr sz="1100" spc="5" dirty="0">
                <a:latin typeface="+mn-lt"/>
              </a:rPr>
              <a:t>of </a:t>
            </a:r>
            <a:r>
              <a:rPr sz="1100" spc="55" dirty="0">
                <a:latin typeface="+mn-lt"/>
              </a:rPr>
              <a:t>performing </a:t>
            </a:r>
            <a:r>
              <a:rPr sz="1100" spc="75" dirty="0">
                <a:latin typeface="+mn-lt"/>
              </a:rPr>
              <a:t>market </a:t>
            </a:r>
            <a:r>
              <a:rPr sz="1100" spc="60" dirty="0">
                <a:latin typeface="+mn-lt"/>
              </a:rPr>
              <a:t>segmentation </a:t>
            </a:r>
            <a:r>
              <a:rPr sz="1100" spc="75" dirty="0">
                <a:latin typeface="+mn-lt"/>
              </a:rPr>
              <a:t>amounts </a:t>
            </a:r>
            <a:r>
              <a:rPr sz="1100" spc="80" dirty="0">
                <a:latin typeface="+mn-lt"/>
              </a:rPr>
              <a:t>to  </a:t>
            </a:r>
            <a:r>
              <a:rPr sz="1100" spc="50" dirty="0">
                <a:latin typeface="+mn-lt"/>
              </a:rPr>
              <a:t>clustering </a:t>
            </a:r>
            <a:r>
              <a:rPr sz="1100" spc="80" dirty="0">
                <a:latin typeface="+mn-lt"/>
              </a:rPr>
              <a:t>the </a:t>
            </a:r>
            <a:r>
              <a:rPr sz="1100" spc="50" dirty="0">
                <a:latin typeface="+mn-lt"/>
              </a:rPr>
              <a:t>people in </a:t>
            </a:r>
            <a:r>
              <a:rPr sz="1100" spc="80" dirty="0">
                <a:latin typeface="+mn-lt"/>
              </a:rPr>
              <a:t>the </a:t>
            </a:r>
            <a:r>
              <a:rPr sz="1100" spc="95" dirty="0">
                <a:latin typeface="+mn-lt"/>
              </a:rPr>
              <a:t>data</a:t>
            </a:r>
            <a:r>
              <a:rPr sz="1100" spc="135" dirty="0">
                <a:latin typeface="+mn-lt"/>
              </a:rPr>
              <a:t> </a:t>
            </a:r>
            <a:r>
              <a:rPr sz="1100" spc="55" dirty="0">
                <a:latin typeface="+mn-lt"/>
              </a:rPr>
              <a:t>set.</a:t>
            </a:r>
            <a:endParaRPr sz="1100" dirty="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3718" y="211465"/>
            <a:ext cx="19005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0" dirty="0">
                <a:latin typeface="+mn-lt"/>
              </a:rPr>
              <a:t>Two </a:t>
            </a:r>
            <a:r>
              <a:rPr spc="-25" dirty="0">
                <a:latin typeface="+mn-lt"/>
              </a:rPr>
              <a:t>clustering</a:t>
            </a:r>
            <a:r>
              <a:rPr spc="-114" dirty="0">
                <a:latin typeface="+mn-lt"/>
              </a:rPr>
              <a:t> </a:t>
            </a:r>
            <a:r>
              <a:rPr spc="-30" dirty="0">
                <a:latin typeface="+mn-lt"/>
              </a:rPr>
              <a:t>methods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558" y="892175"/>
            <a:ext cx="3709670" cy="18211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41529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i="1" spc="60" dirty="0">
                <a:solidFill>
                  <a:srgbClr val="009900"/>
                </a:solidFill>
                <a:cs typeface="Times New Roman"/>
              </a:rPr>
              <a:t>K</a:t>
            </a:r>
            <a:r>
              <a:rPr sz="1100" i="1" spc="60" dirty="0">
                <a:solidFill>
                  <a:srgbClr val="009900"/>
                </a:solidFill>
                <a:cs typeface="Palatino Linotype"/>
              </a:rPr>
              <a:t>-means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clustering</a:t>
            </a:r>
            <a:r>
              <a:rPr sz="1100" spc="10" dirty="0">
                <a:cs typeface="PMingLiU"/>
              </a:rPr>
              <a:t>, </a:t>
            </a:r>
            <a:r>
              <a:rPr sz="1100" spc="15" dirty="0">
                <a:cs typeface="PMingLiU"/>
              </a:rPr>
              <a:t>we </a:t>
            </a:r>
            <a:r>
              <a:rPr sz="1100" spc="30" dirty="0">
                <a:cs typeface="PMingLiU"/>
              </a:rPr>
              <a:t>seek </a:t>
            </a:r>
            <a:r>
              <a:rPr sz="1100" spc="80" dirty="0">
                <a:cs typeface="PMingLiU"/>
              </a:rPr>
              <a:t>to </a:t>
            </a:r>
            <a:r>
              <a:rPr sz="1100" spc="75" dirty="0">
                <a:cs typeface="PMingLiU"/>
              </a:rPr>
              <a:t>partition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observations </a:t>
            </a:r>
            <a:r>
              <a:rPr sz="1100" spc="55" dirty="0">
                <a:cs typeface="PMingLiU"/>
              </a:rPr>
              <a:t>into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pre-specified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</a:t>
            </a:r>
            <a:r>
              <a:rPr sz="1100" spc="21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clusters.</a:t>
            </a: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65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hierarchical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clustering</a:t>
            </a:r>
            <a:r>
              <a:rPr sz="1100" spc="10" dirty="0">
                <a:cs typeface="PMingLiU"/>
              </a:rPr>
              <a:t>, </a:t>
            </a:r>
            <a:r>
              <a:rPr sz="1100" spc="15" dirty="0">
                <a:cs typeface="PMingLiU"/>
              </a:rPr>
              <a:t>we </a:t>
            </a:r>
            <a:r>
              <a:rPr sz="1100" spc="55" dirty="0">
                <a:cs typeface="PMingLiU"/>
              </a:rPr>
              <a:t>do </a:t>
            </a:r>
            <a:r>
              <a:rPr sz="1100" spc="80" dirty="0">
                <a:cs typeface="PMingLiU"/>
              </a:rPr>
              <a:t>not </a:t>
            </a:r>
            <a:r>
              <a:rPr sz="1100" spc="45" dirty="0">
                <a:cs typeface="PMingLiU"/>
              </a:rPr>
              <a:t>know </a:t>
            </a:r>
            <a:r>
              <a:rPr sz="1100" spc="50" dirty="0">
                <a:cs typeface="PMingLiU"/>
              </a:rPr>
              <a:t>in </a:t>
            </a:r>
            <a:r>
              <a:rPr sz="1100" spc="55" dirty="0">
                <a:cs typeface="PMingLiU"/>
              </a:rPr>
              <a:t>advance </a:t>
            </a:r>
            <a:r>
              <a:rPr sz="1100" spc="40" dirty="0">
                <a:cs typeface="PMingLiU"/>
              </a:rPr>
              <a:t>how  </a:t>
            </a:r>
            <a:r>
              <a:rPr sz="1100" spc="75" dirty="0">
                <a:cs typeface="PMingLiU"/>
              </a:rPr>
              <a:t>many </a:t>
            </a:r>
            <a:r>
              <a:rPr sz="1100" spc="50" dirty="0">
                <a:cs typeface="PMingLiU"/>
              </a:rPr>
              <a:t>clusters </a:t>
            </a:r>
            <a:r>
              <a:rPr sz="1100" spc="15" dirty="0">
                <a:cs typeface="PMingLiU"/>
              </a:rPr>
              <a:t>we </a:t>
            </a:r>
            <a:r>
              <a:rPr sz="1100" spc="55" dirty="0">
                <a:cs typeface="PMingLiU"/>
              </a:rPr>
              <a:t>want; </a:t>
            </a:r>
            <a:r>
              <a:rPr sz="1100" spc="50" dirty="0">
                <a:cs typeface="PMingLiU"/>
              </a:rPr>
              <a:t>in </a:t>
            </a:r>
            <a:r>
              <a:rPr sz="1100" spc="55" dirty="0">
                <a:cs typeface="PMingLiU"/>
              </a:rPr>
              <a:t>fact,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end </a:t>
            </a:r>
            <a:r>
              <a:rPr sz="1100" spc="85" dirty="0">
                <a:cs typeface="PMingLiU"/>
              </a:rPr>
              <a:t>up </a:t>
            </a:r>
            <a:r>
              <a:rPr sz="1100" spc="70" dirty="0">
                <a:cs typeface="PMingLiU"/>
              </a:rPr>
              <a:t>with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tree-like  </a:t>
            </a:r>
            <a:r>
              <a:rPr sz="1100" spc="45" dirty="0">
                <a:cs typeface="PMingLiU"/>
              </a:rPr>
              <a:t>visual </a:t>
            </a:r>
            <a:r>
              <a:rPr sz="1100" spc="60" dirty="0">
                <a:cs typeface="PMingLiU"/>
              </a:rPr>
              <a:t>representation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observations, </a:t>
            </a:r>
            <a:r>
              <a:rPr sz="1100" spc="40" dirty="0">
                <a:cs typeface="PMingLiU"/>
              </a:rPr>
              <a:t>called </a:t>
            </a:r>
            <a:r>
              <a:rPr sz="1100" spc="85" dirty="0">
                <a:cs typeface="PMingLiU"/>
              </a:rPr>
              <a:t>a </a:t>
            </a:r>
            <a:r>
              <a:rPr sz="1100" spc="85" dirty="0">
                <a:solidFill>
                  <a:srgbClr val="009900"/>
                </a:solidFill>
                <a:cs typeface="PMingLiU"/>
              </a:rPr>
              <a:t>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dendrogram</a:t>
            </a:r>
            <a:r>
              <a:rPr sz="1100" spc="10" dirty="0">
                <a:cs typeface="PMingLiU"/>
              </a:rPr>
              <a:t>, </a:t>
            </a:r>
            <a:r>
              <a:rPr sz="1100" spc="110" dirty="0">
                <a:cs typeface="PMingLiU"/>
              </a:rPr>
              <a:t>that </a:t>
            </a:r>
            <a:r>
              <a:rPr sz="1100" spc="30" dirty="0">
                <a:cs typeface="PMingLiU"/>
              </a:rPr>
              <a:t>allows </a:t>
            </a:r>
            <a:r>
              <a:rPr sz="1100" spc="55" dirty="0">
                <a:cs typeface="PMingLiU"/>
              </a:rPr>
              <a:t>us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view </a:t>
            </a:r>
            <a:r>
              <a:rPr sz="1100" spc="110" dirty="0">
                <a:cs typeface="PMingLiU"/>
              </a:rPr>
              <a:t>at </a:t>
            </a:r>
            <a:r>
              <a:rPr sz="1100" spc="40" dirty="0">
                <a:cs typeface="PMingLiU"/>
              </a:rPr>
              <a:t>once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clusterings  </a:t>
            </a:r>
            <a:r>
              <a:rPr sz="1100" spc="65" dirty="0">
                <a:cs typeface="PMingLiU"/>
              </a:rPr>
              <a:t>obtained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40" dirty="0">
                <a:cs typeface="PMingLiU"/>
              </a:rPr>
              <a:t>possible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clusters, from </a:t>
            </a:r>
            <a:r>
              <a:rPr sz="1100" spc="25" dirty="0">
                <a:cs typeface="PMingLiU"/>
              </a:rPr>
              <a:t>1 </a:t>
            </a:r>
            <a:r>
              <a:rPr sz="1100" spc="80" dirty="0">
                <a:cs typeface="PMingLiU"/>
              </a:rPr>
              <a:t>to </a:t>
            </a:r>
            <a:r>
              <a:rPr sz="1100" i="1" spc="70" dirty="0">
                <a:cs typeface="Times New Roman"/>
              </a:rPr>
              <a:t>n</a:t>
            </a:r>
            <a:r>
              <a:rPr sz="1100" spc="7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4907" y="211465"/>
            <a:ext cx="18180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0" dirty="0">
                <a:latin typeface="+mn-lt"/>
              </a:rPr>
              <a:t>Unsupervised</a:t>
            </a:r>
            <a:r>
              <a:rPr spc="105" dirty="0">
                <a:latin typeface="+mn-lt"/>
              </a:rPr>
              <a:t> </a:t>
            </a:r>
            <a:r>
              <a:rPr spc="-25" dirty="0">
                <a:latin typeface="+mn-lt"/>
              </a:rPr>
              <a:t>Learning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2740" y="511175"/>
            <a:ext cx="3944620" cy="248946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sz="1100" i="1" dirty="0">
                <a:solidFill>
                  <a:srgbClr val="009900"/>
                </a:solidFill>
                <a:cs typeface="Palatino Linotype"/>
              </a:rPr>
              <a:t>Unsupervised </a:t>
            </a:r>
            <a:r>
              <a:rPr sz="1100" i="1" spc="-20" dirty="0">
                <a:solidFill>
                  <a:srgbClr val="009900"/>
                </a:solidFill>
                <a:cs typeface="Palatino Linotype"/>
              </a:rPr>
              <a:t>vs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Supervised</a:t>
            </a:r>
            <a:r>
              <a:rPr sz="1100" i="1" spc="10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Learning:</a:t>
            </a:r>
            <a:endParaRPr sz="1100" dirty="0">
              <a:cs typeface="Palatino Linotype"/>
            </a:endParaRPr>
          </a:p>
          <a:p>
            <a:pPr marL="327660" marR="431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28295" algn="l"/>
              </a:tabLst>
            </a:pPr>
            <a:r>
              <a:rPr lang="en-US" sz="1100" spc="65" dirty="0">
                <a:cs typeface="PMingLiU"/>
              </a:rPr>
              <a:t>So far, we have focused on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supervised learning </a:t>
            </a:r>
            <a:r>
              <a:rPr sz="1100" spc="75" dirty="0">
                <a:cs typeface="PMingLiU"/>
              </a:rPr>
              <a:t>methods  </a:t>
            </a:r>
            <a:r>
              <a:rPr sz="1100" spc="45" dirty="0">
                <a:cs typeface="PMingLiU"/>
              </a:rPr>
              <a:t>such </a:t>
            </a:r>
            <a:r>
              <a:rPr sz="1100" spc="55" dirty="0">
                <a:cs typeface="PMingLiU"/>
              </a:rPr>
              <a:t>as </a:t>
            </a:r>
            <a:r>
              <a:rPr sz="1100" spc="40" dirty="0">
                <a:cs typeface="PMingLiU"/>
              </a:rPr>
              <a:t>regression </a:t>
            </a:r>
            <a:r>
              <a:rPr sz="1100" spc="85" dirty="0">
                <a:cs typeface="PMingLiU"/>
              </a:rPr>
              <a:t>and</a:t>
            </a:r>
            <a:r>
              <a:rPr sz="1100" spc="16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classification.</a:t>
            </a:r>
            <a:endParaRPr sz="1100" dirty="0">
              <a:cs typeface="PMingLiU"/>
            </a:endParaRPr>
          </a:p>
          <a:p>
            <a:pPr marL="327660" indent="-13335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28295" algn="l"/>
              </a:tabLst>
            </a:pPr>
            <a:endParaRPr lang="en-US" sz="1100" spc="65" dirty="0">
              <a:cs typeface="PMingLiU"/>
            </a:endParaRPr>
          </a:p>
          <a:p>
            <a:pPr marL="327660" indent="-13335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28295" algn="l"/>
              </a:tabLst>
            </a:pPr>
            <a:r>
              <a:rPr lang="en-US" sz="1100" spc="65" dirty="0">
                <a:cs typeface="PMingLiU"/>
              </a:rPr>
              <a:t>W</a:t>
            </a:r>
            <a:r>
              <a:rPr sz="1100" spc="15" dirty="0">
                <a:cs typeface="PMingLiU"/>
              </a:rPr>
              <a:t>e </a:t>
            </a:r>
            <a:r>
              <a:rPr sz="1100" spc="40" dirty="0">
                <a:cs typeface="PMingLiU"/>
              </a:rPr>
              <a:t>observe </a:t>
            </a:r>
            <a:r>
              <a:rPr sz="1100" spc="90" dirty="0">
                <a:cs typeface="PMingLiU"/>
              </a:rPr>
              <a:t>both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set </a:t>
            </a:r>
            <a:r>
              <a:rPr sz="1100" spc="5" dirty="0">
                <a:cs typeface="PMingLiU"/>
              </a:rPr>
              <a:t>of</a:t>
            </a:r>
            <a:r>
              <a:rPr sz="1100" spc="14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features</a:t>
            </a:r>
            <a:endParaRPr sz="1100" dirty="0">
              <a:cs typeface="PMingLiU"/>
            </a:endParaRPr>
          </a:p>
          <a:p>
            <a:pPr marL="327660" marR="177800">
              <a:lnSpc>
                <a:spcPct val="102600"/>
              </a:lnSpc>
              <a:spcBef>
                <a:spcPts val="5"/>
              </a:spcBef>
            </a:pP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1</a:t>
            </a:r>
            <a:r>
              <a:rPr sz="1100" i="1" spc="95" dirty="0">
                <a:cs typeface="Times New Roman"/>
              </a:rPr>
              <a:t>, X</a:t>
            </a:r>
            <a:r>
              <a:rPr sz="1200" spc="142" baseline="-10416" dirty="0">
                <a:cs typeface="Tahoma"/>
              </a:rPr>
              <a:t>2</a:t>
            </a:r>
            <a:r>
              <a:rPr sz="1100" i="1" spc="95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125" dirty="0">
                <a:cs typeface="Times New Roman"/>
              </a:rPr>
              <a:t>X</a:t>
            </a:r>
            <a:r>
              <a:rPr sz="1200" i="1" spc="187" baseline="-10416" dirty="0">
                <a:cs typeface="Times New Roman"/>
              </a:rPr>
              <a:t>p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each </a:t>
            </a:r>
            <a:r>
              <a:rPr sz="1100" spc="60" dirty="0">
                <a:cs typeface="PMingLiU"/>
              </a:rPr>
              <a:t>object, </a:t>
            </a:r>
            <a:r>
              <a:rPr sz="1100" spc="55" dirty="0">
                <a:cs typeface="PMingLiU"/>
              </a:rPr>
              <a:t>as </a:t>
            </a:r>
            <a:r>
              <a:rPr sz="1100" spc="15" dirty="0">
                <a:cs typeface="PMingLiU"/>
              </a:rPr>
              <a:t>well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response </a:t>
            </a:r>
            <a:r>
              <a:rPr sz="1100" spc="55" dirty="0">
                <a:cs typeface="PMingLiU"/>
              </a:rPr>
              <a:t>or  </a:t>
            </a:r>
            <a:r>
              <a:rPr sz="1100" spc="60" dirty="0">
                <a:cs typeface="PMingLiU"/>
              </a:rPr>
              <a:t>outcome </a:t>
            </a:r>
            <a:r>
              <a:rPr sz="1100" spc="45" dirty="0">
                <a:cs typeface="PMingLiU"/>
              </a:rPr>
              <a:t>variable </a:t>
            </a:r>
            <a:r>
              <a:rPr sz="1100" i="1" spc="20" dirty="0">
                <a:cs typeface="Times New Roman"/>
              </a:rPr>
              <a:t>Y </a:t>
            </a:r>
            <a:r>
              <a:rPr sz="1100" spc="40" dirty="0">
                <a:cs typeface="PMingLiU"/>
              </a:rPr>
              <a:t>. </a:t>
            </a:r>
            <a:r>
              <a:rPr sz="1100" spc="9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goal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then to </a:t>
            </a:r>
            <a:r>
              <a:rPr sz="1100" spc="65" dirty="0">
                <a:cs typeface="PMingLiU"/>
              </a:rPr>
              <a:t>predict </a:t>
            </a:r>
            <a:r>
              <a:rPr sz="1100" i="1" spc="20" dirty="0">
                <a:cs typeface="Times New Roman"/>
              </a:rPr>
              <a:t>Y </a:t>
            </a:r>
            <a:r>
              <a:rPr sz="1100" spc="45" dirty="0">
                <a:cs typeface="PMingLiU"/>
              </a:rPr>
              <a:t>using  </a:t>
            </a: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1</a:t>
            </a:r>
            <a:r>
              <a:rPr sz="1100" i="1" spc="95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2</a:t>
            </a:r>
            <a:r>
              <a:rPr sz="1100" i="1" spc="9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14" dirty="0">
                <a:cs typeface="Times New Roman"/>
              </a:rPr>
              <a:t>X</a:t>
            </a:r>
            <a:r>
              <a:rPr sz="1200" i="1" spc="172" baseline="-10416" dirty="0">
                <a:cs typeface="Times New Roman"/>
              </a:rPr>
              <a:t>p</a:t>
            </a:r>
            <a:r>
              <a:rPr sz="1100" spc="114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327660" marR="116839" indent="-132715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28295" algn="l"/>
              </a:tabLst>
            </a:pPr>
            <a:endParaRPr lang="en-US" sz="1100" spc="50" dirty="0">
              <a:cs typeface="PMingLiU"/>
            </a:endParaRPr>
          </a:p>
          <a:p>
            <a:pPr marL="327660" marR="116839" indent="-132715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28295" algn="l"/>
              </a:tabLst>
            </a:pPr>
            <a:r>
              <a:rPr sz="1100" spc="50" dirty="0">
                <a:cs typeface="PMingLiU"/>
              </a:rPr>
              <a:t>Here </a:t>
            </a:r>
            <a:r>
              <a:rPr sz="1100" spc="15" dirty="0">
                <a:cs typeface="PMingLiU"/>
              </a:rPr>
              <a:t>we </a:t>
            </a:r>
            <a:r>
              <a:rPr lang="en-US" sz="1100" spc="65" dirty="0">
                <a:cs typeface="PMingLiU"/>
              </a:rPr>
              <a:t>will</a:t>
            </a:r>
            <a:r>
              <a:rPr sz="1100" spc="6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focus </a:t>
            </a:r>
            <a:r>
              <a:rPr sz="1100" spc="55" dirty="0">
                <a:cs typeface="PMingLiU"/>
              </a:rPr>
              <a:t>on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unsupervised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learning</a:t>
            </a:r>
            <a:r>
              <a:rPr sz="1100" spc="10" dirty="0">
                <a:cs typeface="PMingLiU"/>
              </a:rPr>
              <a:t>, </a:t>
            </a:r>
            <a:r>
              <a:rPr sz="1100" spc="15" dirty="0">
                <a:cs typeface="PMingLiU"/>
              </a:rPr>
              <a:t>we </a:t>
            </a:r>
            <a:r>
              <a:rPr sz="1100" spc="50" dirty="0">
                <a:cs typeface="PMingLiU"/>
              </a:rPr>
              <a:t>where  </a:t>
            </a:r>
            <a:r>
              <a:rPr sz="1100" spc="40" dirty="0">
                <a:cs typeface="PMingLiU"/>
              </a:rPr>
              <a:t>observe </a:t>
            </a:r>
            <a:r>
              <a:rPr sz="1100" spc="45" dirty="0">
                <a:cs typeface="PMingLiU"/>
              </a:rPr>
              <a:t>only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features </a:t>
            </a: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1</a:t>
            </a:r>
            <a:r>
              <a:rPr sz="1100" i="1" spc="95" dirty="0">
                <a:cs typeface="Times New Roman"/>
              </a:rPr>
              <a:t>, X</a:t>
            </a:r>
            <a:r>
              <a:rPr sz="1200" spc="142" baseline="-10416" dirty="0">
                <a:cs typeface="Tahoma"/>
              </a:rPr>
              <a:t>2</a:t>
            </a:r>
            <a:r>
              <a:rPr sz="1100" i="1" spc="95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114" dirty="0">
                <a:cs typeface="Times New Roman"/>
              </a:rPr>
              <a:t>X</a:t>
            </a:r>
            <a:r>
              <a:rPr sz="1200" i="1" spc="172" baseline="-10416" dirty="0">
                <a:cs typeface="Times New Roman"/>
              </a:rPr>
              <a:t>p</a:t>
            </a:r>
            <a:r>
              <a:rPr sz="1100" spc="114" dirty="0">
                <a:cs typeface="PMingLiU"/>
              </a:rPr>
              <a:t>. </a:t>
            </a:r>
            <a:r>
              <a:rPr sz="1100" spc="40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are </a:t>
            </a:r>
            <a:r>
              <a:rPr sz="1100" spc="80" dirty="0">
                <a:cs typeface="PMingLiU"/>
              </a:rPr>
              <a:t>not  </a:t>
            </a:r>
            <a:r>
              <a:rPr sz="1100" spc="60" dirty="0">
                <a:cs typeface="PMingLiU"/>
              </a:rPr>
              <a:t>interested </a:t>
            </a:r>
            <a:r>
              <a:rPr sz="1100" spc="50" dirty="0">
                <a:cs typeface="PMingLiU"/>
              </a:rPr>
              <a:t>in </a:t>
            </a:r>
            <a:r>
              <a:rPr sz="1100" spc="55" dirty="0">
                <a:cs typeface="PMingLiU"/>
              </a:rPr>
              <a:t>prediction, because </a:t>
            </a:r>
            <a:r>
              <a:rPr sz="1100" spc="15" dirty="0">
                <a:cs typeface="PMingLiU"/>
              </a:rPr>
              <a:t>we </a:t>
            </a:r>
            <a:r>
              <a:rPr sz="1100" spc="55" dirty="0">
                <a:cs typeface="PMingLiU"/>
              </a:rPr>
              <a:t>do </a:t>
            </a:r>
            <a:r>
              <a:rPr sz="1100" spc="80" dirty="0">
                <a:cs typeface="PMingLiU"/>
              </a:rPr>
              <a:t>not </a:t>
            </a:r>
            <a:r>
              <a:rPr sz="1100" spc="45" dirty="0">
                <a:cs typeface="PMingLiU"/>
              </a:rPr>
              <a:t>have </a:t>
            </a:r>
            <a:r>
              <a:rPr sz="1100" spc="85" dirty="0">
                <a:cs typeface="PMingLiU"/>
              </a:rPr>
              <a:t>an  </a:t>
            </a:r>
            <a:r>
              <a:rPr sz="1100" spc="55" dirty="0">
                <a:cs typeface="PMingLiU"/>
              </a:rPr>
              <a:t>associated </a:t>
            </a:r>
            <a:r>
              <a:rPr sz="1100" spc="50" dirty="0">
                <a:cs typeface="PMingLiU"/>
              </a:rPr>
              <a:t>response </a:t>
            </a:r>
            <a:r>
              <a:rPr sz="1100" spc="45" dirty="0">
                <a:cs typeface="PMingLiU"/>
              </a:rPr>
              <a:t>variable </a:t>
            </a:r>
            <a:r>
              <a:rPr sz="1100" i="1" spc="20" dirty="0">
                <a:cs typeface="Times New Roman"/>
              </a:rPr>
              <a:t>Y</a:t>
            </a:r>
            <a:r>
              <a:rPr sz="1100" i="1" spc="40" dirty="0">
                <a:cs typeface="Times New Roman"/>
              </a:rPr>
              <a:t> </a:t>
            </a:r>
            <a:r>
              <a:rPr sz="1100" spc="4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978" y="211465"/>
            <a:ext cx="15494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1" spc="5" dirty="0">
                <a:latin typeface="+mn-lt"/>
                <a:cs typeface="Georgia"/>
              </a:rPr>
              <a:t>K</a:t>
            </a:r>
            <a:r>
              <a:rPr spc="5" dirty="0">
                <a:latin typeface="+mn-lt"/>
              </a:rPr>
              <a:t>-means</a:t>
            </a:r>
            <a:r>
              <a:rPr spc="95" dirty="0">
                <a:latin typeface="+mn-lt"/>
              </a:rPr>
              <a:t> </a:t>
            </a:r>
            <a:r>
              <a:rPr spc="-25" dirty="0">
                <a:latin typeface="+mn-lt"/>
              </a:rPr>
              <a:t>clustering</a:t>
            </a:r>
          </a:p>
        </p:txBody>
      </p:sp>
      <p:sp>
        <p:nvSpPr>
          <p:cNvPr id="910" name="object 9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pic>
        <p:nvPicPr>
          <p:cNvPr id="912" name="Picture 911">
            <a:extLst>
              <a:ext uri="{FF2B5EF4-FFF2-40B4-BE49-F238E27FC236}">
                <a16:creationId xmlns:a16="http://schemas.microsoft.com/office/drawing/2014/main" id="{6F11B1B1-80E9-4F42-824C-C384ED4C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78" y="493350"/>
            <a:ext cx="2819400" cy="1355427"/>
          </a:xfrm>
          <a:prstGeom prst="rect">
            <a:avLst/>
          </a:prstGeom>
        </p:spPr>
      </p:pic>
      <p:sp>
        <p:nvSpPr>
          <p:cNvPr id="914" name="TextBox 913">
            <a:extLst>
              <a:ext uri="{FF2B5EF4-FFF2-40B4-BE49-F238E27FC236}">
                <a16:creationId xmlns:a16="http://schemas.microsoft.com/office/drawing/2014/main" id="{B27207FF-4313-4A0F-8649-1869EE5CA364}"/>
              </a:ext>
            </a:extLst>
          </p:cNvPr>
          <p:cNvSpPr txBox="1"/>
          <p:nvPr/>
        </p:nvSpPr>
        <p:spPr>
          <a:xfrm>
            <a:off x="175628" y="1862455"/>
            <a:ext cx="40386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A simulated data set with 150 observations in 2-dimensional  space. Panels show the results of applying K-means clustering  with different values of K, the number of clusters. </a:t>
            </a:r>
          </a:p>
          <a:p>
            <a:endParaRPr lang="en-GB" sz="900" dirty="0"/>
          </a:p>
          <a:p>
            <a:r>
              <a:rPr lang="en-GB" sz="900" dirty="0"/>
              <a:t>The colour of each observation indicates the cluster to which it was assigned  using the K-means clustering algorithm. Note that there is no ordering of the clusters, so the cluster colouring is arbitrary. </a:t>
            </a:r>
          </a:p>
          <a:p>
            <a:endParaRPr lang="en-GB" sz="900" dirty="0"/>
          </a:p>
          <a:p>
            <a:r>
              <a:rPr lang="en-GB" sz="900" dirty="0"/>
              <a:t>These cluster labels were not used in clustering; instead, they  are the outputs of the clustering procedure.</a:t>
            </a:r>
          </a:p>
          <a:p>
            <a:endParaRPr lang="en-GB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5855" y="211465"/>
            <a:ext cx="23552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i="1" spc="5" dirty="0">
                <a:latin typeface="+mn-lt"/>
                <a:cs typeface="Georgia"/>
              </a:rPr>
              <a:t>K</a:t>
            </a:r>
            <a:r>
              <a:rPr spc="5" dirty="0">
                <a:latin typeface="+mn-lt"/>
              </a:rPr>
              <a:t>-means</a:t>
            </a:r>
            <a:r>
              <a:rPr spc="110" dirty="0">
                <a:latin typeface="+mn-lt"/>
              </a:rPr>
              <a:t> </a:t>
            </a:r>
            <a:r>
              <a:rPr spc="-25" dirty="0">
                <a:latin typeface="+mn-lt"/>
              </a:rPr>
              <a:t>clustering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094" y="926971"/>
            <a:ext cx="4020185" cy="203010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88900" marR="147955">
              <a:lnSpc>
                <a:spcPct val="102699"/>
              </a:lnSpc>
              <a:spcBef>
                <a:spcPts val="55"/>
              </a:spcBef>
            </a:pPr>
            <a:r>
              <a:rPr sz="1100" spc="70" dirty="0">
                <a:cs typeface="PMingLiU"/>
              </a:rPr>
              <a:t>Let</a:t>
            </a:r>
            <a:r>
              <a:rPr sz="1100" spc="70" dirty="0">
                <a:latin typeface="PMingLiU"/>
                <a:cs typeface="PMingLiU"/>
              </a:rPr>
              <a:t> </a:t>
            </a:r>
            <a:r>
              <a:rPr sz="1100" i="1" spc="35" dirty="0">
                <a:latin typeface="Times New Roman"/>
                <a:cs typeface="Times New Roman"/>
              </a:rPr>
              <a:t>C</a:t>
            </a:r>
            <a:r>
              <a:rPr sz="1200" spc="52" baseline="-10416" dirty="0">
                <a:latin typeface="Tahoma"/>
                <a:cs typeface="Tahoma"/>
              </a:rPr>
              <a:t>1</a:t>
            </a:r>
            <a:r>
              <a:rPr sz="1100" i="1" spc="35" dirty="0">
                <a:latin typeface="Times New Roman"/>
                <a:cs typeface="Times New Roman"/>
              </a:rPr>
              <a:t>, </a:t>
            </a:r>
            <a:r>
              <a:rPr sz="1100" i="1" spc="25" dirty="0">
                <a:latin typeface="Times New Roman"/>
                <a:cs typeface="Times New Roman"/>
              </a:rPr>
              <a:t>. . . , </a:t>
            </a:r>
            <a:r>
              <a:rPr sz="1100" i="1" spc="110" dirty="0">
                <a:latin typeface="Times New Roman"/>
                <a:cs typeface="Times New Roman"/>
              </a:rPr>
              <a:t>C</a:t>
            </a:r>
            <a:r>
              <a:rPr sz="1200" i="1" spc="165" baseline="-10416" dirty="0">
                <a:latin typeface="Times New Roman"/>
                <a:cs typeface="Times New Roman"/>
              </a:rPr>
              <a:t>K </a:t>
            </a:r>
            <a:r>
              <a:rPr sz="1100" spc="65" dirty="0">
                <a:cs typeface="PMingLiU"/>
              </a:rPr>
              <a:t>denote </a:t>
            </a:r>
            <a:r>
              <a:rPr sz="1100" spc="50" dirty="0">
                <a:cs typeface="PMingLiU"/>
              </a:rPr>
              <a:t>sets </a:t>
            </a:r>
            <a:r>
              <a:rPr sz="1100" spc="55" dirty="0">
                <a:cs typeface="PMingLiU"/>
              </a:rPr>
              <a:t>containing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indices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observations in </a:t>
            </a:r>
            <a:r>
              <a:rPr sz="1100" spc="45" dirty="0">
                <a:cs typeface="PMingLiU"/>
              </a:rPr>
              <a:t>each </a:t>
            </a:r>
            <a:r>
              <a:rPr sz="1100" spc="55" dirty="0">
                <a:cs typeface="PMingLiU"/>
              </a:rPr>
              <a:t>cluster. </a:t>
            </a:r>
            <a:r>
              <a:rPr sz="1100" spc="60" dirty="0">
                <a:cs typeface="PMingLiU"/>
              </a:rPr>
              <a:t>These </a:t>
            </a:r>
            <a:r>
              <a:rPr sz="1100" spc="50" dirty="0">
                <a:cs typeface="PMingLiU"/>
              </a:rPr>
              <a:t>sets </a:t>
            </a:r>
            <a:r>
              <a:rPr sz="1100" spc="45" dirty="0">
                <a:cs typeface="PMingLiU"/>
              </a:rPr>
              <a:t>satisfy two</a:t>
            </a:r>
            <a:r>
              <a:rPr sz="1100" spc="9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properties</a:t>
            </a:r>
            <a:r>
              <a:rPr sz="1100" spc="55" dirty="0">
                <a:latin typeface="PMingLiU"/>
                <a:cs typeface="PMingLiU"/>
              </a:rPr>
              <a:t>:</a:t>
            </a:r>
            <a:endParaRPr sz="1100">
              <a:latin typeface="PMingLiU"/>
              <a:cs typeface="PMingLiU"/>
            </a:endParaRPr>
          </a:p>
          <a:p>
            <a:pPr marL="365760" marR="381000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Font typeface="PMingLiU"/>
              <a:buAutoNum type="arabicPeriod"/>
              <a:tabLst>
                <a:tab pos="366395" algn="l"/>
              </a:tabLst>
            </a:pPr>
            <a:r>
              <a:rPr sz="1100" i="1" spc="15" dirty="0">
                <a:latin typeface="Times New Roman"/>
                <a:cs typeface="Times New Roman"/>
              </a:rPr>
              <a:t>C</a:t>
            </a:r>
            <a:r>
              <a:rPr sz="1200" spc="22" baseline="-10416" dirty="0">
                <a:latin typeface="Tahoma"/>
                <a:cs typeface="Tahoma"/>
              </a:rPr>
              <a:t>1</a:t>
            </a:r>
            <a:r>
              <a:rPr sz="1200" spc="52" baseline="-10416" dirty="0">
                <a:latin typeface="Tahoma"/>
                <a:cs typeface="Tahoma"/>
              </a:rPr>
              <a:t> </a:t>
            </a:r>
            <a:r>
              <a:rPr sz="1100" i="1" spc="-160" dirty="0">
                <a:latin typeface="Meiryo"/>
                <a:cs typeface="Meiryo"/>
              </a:rPr>
              <a:t>∪</a:t>
            </a:r>
            <a:r>
              <a:rPr sz="1100" i="1" spc="-135" dirty="0">
                <a:latin typeface="Meiryo"/>
                <a:cs typeface="Meiryo"/>
              </a:rPr>
              <a:t> </a:t>
            </a:r>
            <a:r>
              <a:rPr sz="1100" i="1" spc="15" dirty="0">
                <a:latin typeface="Times New Roman"/>
                <a:cs typeface="Times New Roman"/>
              </a:rPr>
              <a:t>C</a:t>
            </a:r>
            <a:r>
              <a:rPr sz="1200" spc="22" baseline="-10416" dirty="0">
                <a:latin typeface="Tahoma"/>
                <a:cs typeface="Tahoma"/>
              </a:rPr>
              <a:t>2</a:t>
            </a:r>
            <a:r>
              <a:rPr sz="1200" spc="60" baseline="-10416" dirty="0">
                <a:latin typeface="Tahoma"/>
                <a:cs typeface="Tahoma"/>
              </a:rPr>
              <a:t> </a:t>
            </a:r>
            <a:r>
              <a:rPr sz="1100" i="1" spc="-160" dirty="0">
                <a:latin typeface="Meiryo"/>
                <a:cs typeface="Meiryo"/>
              </a:rPr>
              <a:t>∪</a:t>
            </a:r>
            <a:r>
              <a:rPr sz="1100" i="1" spc="-135" dirty="0">
                <a:latin typeface="Meiryo"/>
                <a:cs typeface="Meiryo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35" dirty="0">
                <a:latin typeface="Times New Roman"/>
                <a:cs typeface="Times New Roman"/>
              </a:rPr>
              <a:t> </a:t>
            </a:r>
            <a:r>
              <a:rPr sz="1100" i="1" spc="-160" dirty="0">
                <a:latin typeface="Meiryo"/>
                <a:cs typeface="Meiryo"/>
              </a:rPr>
              <a:t>∪</a:t>
            </a:r>
            <a:r>
              <a:rPr sz="1100" i="1" spc="-135" dirty="0">
                <a:latin typeface="Meiryo"/>
                <a:cs typeface="Meiryo"/>
              </a:rPr>
              <a:t> </a:t>
            </a:r>
            <a:r>
              <a:rPr sz="1100" i="1" spc="110" dirty="0">
                <a:latin typeface="Times New Roman"/>
                <a:cs typeface="Times New Roman"/>
              </a:rPr>
              <a:t>C</a:t>
            </a:r>
            <a:r>
              <a:rPr sz="1200" i="1" spc="165" baseline="-10416" dirty="0">
                <a:latin typeface="Times New Roman"/>
                <a:cs typeface="Times New Roman"/>
              </a:rPr>
              <a:t>K</a:t>
            </a:r>
            <a:r>
              <a:rPr sz="1200" i="1" spc="307" baseline="-10416" dirty="0">
                <a:latin typeface="Times New Roman"/>
                <a:cs typeface="Times New Roman"/>
              </a:rPr>
              <a:t> </a:t>
            </a: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15" dirty="0">
                <a:latin typeface="PMingLiU"/>
                <a:cs typeface="PMingLiU"/>
              </a:rPr>
              <a:t> </a:t>
            </a:r>
            <a:r>
              <a:rPr sz="1100" i="1" spc="-25" dirty="0">
                <a:latin typeface="Meiryo"/>
                <a:cs typeface="Meiryo"/>
              </a:rPr>
              <a:t>{</a:t>
            </a:r>
            <a:r>
              <a:rPr sz="1100" spc="-25" dirty="0">
                <a:latin typeface="PMingLiU"/>
                <a:cs typeface="PMingLiU"/>
              </a:rPr>
              <a:t>1</a:t>
            </a:r>
            <a:r>
              <a:rPr sz="1100" i="1" spc="-25" dirty="0">
                <a:latin typeface="Times New Roman"/>
                <a:cs typeface="Times New Roman"/>
              </a:rPr>
              <a:t>,</a:t>
            </a:r>
            <a:r>
              <a:rPr sz="1100" i="1" spc="-100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.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25" dirty="0">
                <a:latin typeface="Times New Roman"/>
                <a:cs typeface="Times New Roman"/>
              </a:rPr>
              <a:t>,</a:t>
            </a:r>
            <a:r>
              <a:rPr sz="1100" i="1" spc="-95" dirty="0">
                <a:latin typeface="Times New Roman"/>
                <a:cs typeface="Times New Roman"/>
              </a:rPr>
              <a:t> </a:t>
            </a:r>
            <a:r>
              <a:rPr sz="1100" i="1" spc="10" dirty="0">
                <a:latin typeface="Times New Roman"/>
                <a:cs typeface="Times New Roman"/>
              </a:rPr>
              <a:t>n</a:t>
            </a:r>
            <a:r>
              <a:rPr sz="1100" i="1" spc="10" dirty="0">
                <a:latin typeface="Meiryo"/>
                <a:cs typeface="Meiryo"/>
              </a:rPr>
              <a:t>}</a:t>
            </a:r>
            <a:r>
              <a:rPr sz="1100" spc="10" dirty="0">
                <a:latin typeface="PMingLiU"/>
                <a:cs typeface="PMingLiU"/>
              </a:rPr>
              <a:t>.</a:t>
            </a:r>
            <a:r>
              <a:rPr sz="1100" spc="195" dirty="0">
                <a:latin typeface="PMingLiU"/>
                <a:cs typeface="PMingLiU"/>
              </a:rPr>
              <a:t> </a:t>
            </a:r>
            <a:r>
              <a:rPr sz="1100" spc="65" dirty="0">
                <a:cs typeface="PMingLiU"/>
              </a:rPr>
              <a:t>In</a:t>
            </a:r>
            <a:r>
              <a:rPr sz="1100" spc="7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other</a:t>
            </a:r>
            <a:r>
              <a:rPr sz="1100" spc="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words,</a:t>
            </a:r>
            <a:r>
              <a:rPr sz="1100" spc="7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each  </a:t>
            </a:r>
            <a:r>
              <a:rPr sz="1100" spc="50" dirty="0">
                <a:cs typeface="PMingLiU"/>
              </a:rPr>
              <a:t>observation </a:t>
            </a:r>
            <a:r>
              <a:rPr sz="1100" spc="45" dirty="0">
                <a:cs typeface="PMingLiU"/>
              </a:rPr>
              <a:t>belongs </a:t>
            </a:r>
            <a:r>
              <a:rPr sz="1100" spc="80" dirty="0">
                <a:cs typeface="PMingLiU"/>
              </a:rPr>
              <a:t>to </a:t>
            </a:r>
            <a:r>
              <a:rPr sz="1100" spc="110" dirty="0">
                <a:cs typeface="PMingLiU"/>
              </a:rPr>
              <a:t>at </a:t>
            </a:r>
            <a:r>
              <a:rPr sz="1100" spc="55" dirty="0">
                <a:cs typeface="PMingLiU"/>
              </a:rPr>
              <a:t>least </a:t>
            </a:r>
            <a:r>
              <a:rPr sz="1100" spc="45" dirty="0">
                <a:cs typeface="PMingLiU"/>
              </a:rPr>
              <a:t>one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i="1" spc="190" dirty="0">
                <a:cs typeface="Times New Roman"/>
              </a:rPr>
              <a:t>K</a:t>
            </a:r>
            <a:r>
              <a:rPr sz="1100" i="1" spc="340" dirty="0">
                <a:cs typeface="Times New Roman"/>
              </a:rPr>
              <a:t> </a:t>
            </a:r>
            <a:r>
              <a:rPr sz="1100" spc="50" dirty="0">
                <a:cs typeface="PMingLiU"/>
              </a:rPr>
              <a:t>clusters</a:t>
            </a:r>
            <a:r>
              <a:rPr sz="1100" spc="50" dirty="0">
                <a:latin typeface="PMingLiU"/>
                <a:cs typeface="PMingLiU"/>
              </a:rPr>
              <a:t>.</a:t>
            </a:r>
            <a:endParaRPr sz="1100">
              <a:latin typeface="PMingLiU"/>
              <a:cs typeface="PMingLiU"/>
            </a:endParaRPr>
          </a:p>
          <a:p>
            <a:pPr marL="365760" marR="55880" indent="-17716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Font typeface="PMingLiU"/>
              <a:buAutoNum type="arabicPeriod"/>
              <a:tabLst>
                <a:tab pos="366395" algn="l"/>
              </a:tabLst>
            </a:pPr>
            <a:r>
              <a:rPr sz="1100" i="1" spc="65" dirty="0">
                <a:latin typeface="Times New Roman"/>
                <a:cs typeface="Times New Roman"/>
              </a:rPr>
              <a:t>C</a:t>
            </a:r>
            <a:r>
              <a:rPr sz="1200" i="1" spc="97" baseline="-13888" dirty="0">
                <a:latin typeface="Times New Roman"/>
                <a:cs typeface="Times New Roman"/>
              </a:rPr>
              <a:t>k </a:t>
            </a:r>
            <a:r>
              <a:rPr sz="1100" i="1" spc="-160" dirty="0">
                <a:latin typeface="Meiryo"/>
                <a:cs typeface="Meiryo"/>
              </a:rPr>
              <a:t>∩ </a:t>
            </a:r>
            <a:r>
              <a:rPr sz="1100" i="1" spc="45" dirty="0">
                <a:latin typeface="Times New Roman"/>
                <a:cs typeface="Times New Roman"/>
              </a:rPr>
              <a:t>C</a:t>
            </a:r>
            <a:r>
              <a:rPr sz="1200" i="1" spc="67" baseline="-13888" dirty="0">
                <a:latin typeface="Times New Roman"/>
                <a:cs typeface="Times New Roman"/>
              </a:rPr>
              <a:t>k</a:t>
            </a:r>
            <a:r>
              <a:rPr sz="900" i="1" spc="67" baseline="4629" dirty="0">
                <a:latin typeface="Trebuchet MS"/>
                <a:cs typeface="Trebuchet MS"/>
              </a:rPr>
              <a:t>, </a:t>
            </a:r>
            <a:r>
              <a:rPr sz="1100" spc="260" dirty="0">
                <a:latin typeface="PMingLiU"/>
                <a:cs typeface="PMingLiU"/>
              </a:rPr>
              <a:t>= </a:t>
            </a:r>
            <a:r>
              <a:rPr sz="1100" i="1" spc="-340">
                <a:latin typeface="Meiryo"/>
                <a:cs typeface="Meiryo"/>
              </a:rPr>
              <a:t>∅ </a:t>
            </a:r>
            <a:r>
              <a:rPr lang="en-US" sz="1100" i="1" spc="-340">
                <a:latin typeface="Meiryo"/>
                <a:cs typeface="Meiryo"/>
              </a:rPr>
              <a:t>              </a:t>
            </a:r>
            <a:r>
              <a:rPr sz="1100" spc="30">
                <a:cs typeface="PMingLiU"/>
              </a:rPr>
              <a:t>for </a:t>
            </a:r>
            <a:r>
              <a:rPr sz="1100" spc="35" dirty="0">
                <a:cs typeface="PMingLiU"/>
              </a:rPr>
              <a:t>all </a:t>
            </a:r>
            <a:r>
              <a:rPr sz="1100" i="1" spc="75" dirty="0">
                <a:latin typeface="Times New Roman"/>
                <a:cs typeface="Times New Roman"/>
              </a:rPr>
              <a:t>k </a:t>
            </a:r>
            <a:r>
              <a:rPr sz="1100" i="1" spc="130" dirty="0">
                <a:latin typeface="Meiryo"/>
                <a:cs typeface="Meiryo"/>
              </a:rPr>
              <a:t>/</a:t>
            </a:r>
            <a:r>
              <a:rPr sz="1100" spc="130" dirty="0">
                <a:latin typeface="PMingLiU"/>
                <a:cs typeface="PMingLiU"/>
              </a:rPr>
              <a:t>= </a:t>
            </a:r>
            <a:r>
              <a:rPr sz="1100" i="1" spc="35" dirty="0">
                <a:latin typeface="Times New Roman"/>
                <a:cs typeface="Times New Roman"/>
              </a:rPr>
              <a:t>k</a:t>
            </a:r>
            <a:r>
              <a:rPr sz="1200" i="1" spc="52" baseline="27777" dirty="0">
                <a:latin typeface="Meiryo"/>
                <a:cs typeface="Meiryo"/>
              </a:rPr>
              <a:t>I</a:t>
            </a:r>
            <a:r>
              <a:rPr sz="1100" spc="35" dirty="0">
                <a:latin typeface="PMingLiU"/>
                <a:cs typeface="PMingLiU"/>
              </a:rPr>
              <a:t>. </a:t>
            </a:r>
            <a:r>
              <a:rPr sz="1100" spc="65" dirty="0">
                <a:cs typeface="PMingLiU"/>
              </a:rPr>
              <a:t>In </a:t>
            </a:r>
            <a:r>
              <a:rPr sz="1100" spc="70" dirty="0">
                <a:cs typeface="PMingLiU"/>
              </a:rPr>
              <a:t>other </a:t>
            </a:r>
            <a:r>
              <a:rPr sz="1100" spc="45" dirty="0">
                <a:cs typeface="PMingLiU"/>
              </a:rPr>
              <a:t>words,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clusters </a:t>
            </a:r>
            <a:r>
              <a:rPr sz="1100" spc="-95" dirty="0">
                <a:cs typeface="PMingLiU"/>
              </a:rPr>
              <a:t>are  </a:t>
            </a:r>
            <a:r>
              <a:rPr sz="1100" spc="45" dirty="0">
                <a:cs typeface="PMingLiU"/>
              </a:rPr>
              <a:t>non-overlapping: </a:t>
            </a:r>
            <a:r>
              <a:rPr sz="1100" spc="55" dirty="0">
                <a:cs typeface="PMingLiU"/>
              </a:rPr>
              <a:t>no </a:t>
            </a:r>
            <a:r>
              <a:rPr sz="1100" spc="50" dirty="0">
                <a:cs typeface="PMingLiU"/>
              </a:rPr>
              <a:t>observation </a:t>
            </a:r>
            <a:r>
              <a:rPr sz="1100" spc="45" dirty="0">
                <a:cs typeface="PMingLiU"/>
              </a:rPr>
              <a:t>belongs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more </a:t>
            </a:r>
            <a:r>
              <a:rPr sz="1100" spc="100" dirty="0">
                <a:cs typeface="PMingLiU"/>
              </a:rPr>
              <a:t>than </a:t>
            </a:r>
            <a:r>
              <a:rPr sz="1100" spc="45" dirty="0">
                <a:cs typeface="PMingLiU"/>
              </a:rPr>
              <a:t>one  </a:t>
            </a:r>
            <a:r>
              <a:rPr sz="1100" spc="55" dirty="0">
                <a:cs typeface="PMingLiU"/>
              </a:rPr>
              <a:t>cluster.</a:t>
            </a:r>
            <a:endParaRPr sz="1100">
              <a:cs typeface="PMingLiU"/>
            </a:endParaRPr>
          </a:p>
          <a:p>
            <a:pPr marL="88265">
              <a:lnSpc>
                <a:spcPct val="100000"/>
              </a:lnSpc>
              <a:spcBef>
                <a:spcPts val="330"/>
              </a:spcBef>
            </a:pPr>
            <a:r>
              <a:rPr sz="1100" spc="5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instance, </a:t>
            </a:r>
            <a:r>
              <a:rPr sz="1100" dirty="0">
                <a:cs typeface="PMingLiU"/>
              </a:rPr>
              <a:t>if </a:t>
            </a:r>
            <a:r>
              <a:rPr sz="1100" spc="80" dirty="0">
                <a:cs typeface="PMingLiU"/>
              </a:rPr>
              <a:t>the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</a:t>
            </a:r>
            <a:r>
              <a:rPr sz="1100" spc="55" dirty="0">
                <a:cs typeface="PMingLiU"/>
              </a:rPr>
              <a:t>observation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i="1" spc="110" dirty="0">
                <a:cs typeface="Times New Roman"/>
              </a:rPr>
              <a:t>k</a:t>
            </a:r>
            <a:r>
              <a:rPr sz="1100" spc="110" dirty="0">
                <a:cs typeface="PMingLiU"/>
              </a:rPr>
              <a:t>th </a:t>
            </a:r>
            <a:r>
              <a:rPr sz="1100" spc="55" dirty="0">
                <a:cs typeface="PMingLiU"/>
              </a:rPr>
              <a:t>cluster,</a:t>
            </a:r>
            <a:r>
              <a:rPr sz="1100" spc="25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then</a:t>
            </a:r>
            <a:endParaRPr sz="1100">
              <a:cs typeface="PMingLiU"/>
            </a:endParaRPr>
          </a:p>
          <a:p>
            <a:pPr marL="88265">
              <a:lnSpc>
                <a:spcPct val="100000"/>
              </a:lnSpc>
              <a:spcBef>
                <a:spcPts val="35"/>
              </a:spcBef>
            </a:pPr>
            <a:r>
              <a:rPr sz="1100" i="1" spc="65" dirty="0">
                <a:latin typeface="Times New Roman"/>
                <a:cs typeface="Times New Roman"/>
              </a:rPr>
              <a:t>i </a:t>
            </a:r>
            <a:r>
              <a:rPr sz="1100" i="1" spc="-160" dirty="0">
                <a:latin typeface="Meiryo"/>
                <a:cs typeface="Meiryo"/>
              </a:rPr>
              <a:t>∈</a:t>
            </a:r>
            <a:r>
              <a:rPr sz="1100" i="1" spc="-120" dirty="0">
                <a:latin typeface="Meiryo"/>
                <a:cs typeface="Meiryo"/>
              </a:rPr>
              <a:t> </a:t>
            </a:r>
            <a:r>
              <a:rPr sz="1100" i="1" spc="80" dirty="0">
                <a:latin typeface="Times New Roman"/>
                <a:cs typeface="Times New Roman"/>
              </a:rPr>
              <a:t>C</a:t>
            </a:r>
            <a:r>
              <a:rPr sz="1200" i="1" spc="120" baseline="-13888" dirty="0">
                <a:latin typeface="Times New Roman"/>
                <a:cs typeface="Times New Roman"/>
              </a:rPr>
              <a:t>k</a:t>
            </a:r>
            <a:r>
              <a:rPr sz="1100" spc="80" dirty="0">
                <a:latin typeface="PMingLiU"/>
                <a:cs typeface="PMingLiU"/>
              </a:rPr>
              <a:t>.</a:t>
            </a:r>
            <a:endParaRPr sz="11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809" y="211465"/>
            <a:ext cx="32372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i="1" spc="5" dirty="0">
                <a:latin typeface="+mn-lt"/>
                <a:cs typeface="Georgia"/>
              </a:rPr>
              <a:t>K</a:t>
            </a:r>
            <a:r>
              <a:rPr spc="5" dirty="0">
                <a:latin typeface="+mn-lt"/>
              </a:rPr>
              <a:t>-means </a:t>
            </a:r>
            <a:r>
              <a:rPr spc="-25" dirty="0">
                <a:latin typeface="+mn-lt"/>
              </a:rPr>
              <a:t>clustering:</a:t>
            </a:r>
            <a:r>
              <a:rPr spc="50" dirty="0">
                <a:latin typeface="+mn-lt"/>
              </a:rPr>
              <a:t> </a:t>
            </a:r>
            <a:r>
              <a:rPr spc="-35" dirty="0">
                <a:latin typeface="+mn-lt"/>
              </a:rPr>
              <a:t>continued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540180"/>
            <a:ext cx="4035158" cy="13004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431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idea </a:t>
            </a:r>
            <a:r>
              <a:rPr sz="1100" spc="70" dirty="0">
                <a:cs typeface="PMingLiU"/>
              </a:rPr>
              <a:t>behind </a:t>
            </a:r>
            <a:r>
              <a:rPr sz="1100" i="1" spc="85" dirty="0">
                <a:cs typeface="Times New Roman"/>
              </a:rPr>
              <a:t>K</a:t>
            </a:r>
            <a:r>
              <a:rPr sz="1100" spc="85" dirty="0">
                <a:cs typeface="PMingLiU"/>
              </a:rPr>
              <a:t>-means </a:t>
            </a:r>
            <a:r>
              <a:rPr sz="1100" spc="50" dirty="0">
                <a:cs typeface="PMingLiU"/>
              </a:rPr>
              <a:t>clustering </a:t>
            </a:r>
            <a:r>
              <a:rPr sz="1100" spc="20" dirty="0">
                <a:cs typeface="PMingLiU"/>
              </a:rPr>
              <a:t>is </a:t>
            </a:r>
            <a:r>
              <a:rPr sz="1100" spc="110" dirty="0">
                <a:cs typeface="PMingLiU"/>
              </a:rPr>
              <a:t>that </a:t>
            </a:r>
            <a:r>
              <a:rPr sz="1100" spc="85" dirty="0">
                <a:cs typeface="PMingLiU"/>
              </a:rPr>
              <a:t>a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good </a:t>
            </a:r>
            <a:r>
              <a:rPr sz="1100" i="1" spc="-10" dirty="0">
                <a:cs typeface="Palatino Linotype"/>
              </a:rPr>
              <a:t> </a:t>
            </a:r>
            <a:r>
              <a:rPr sz="1100" spc="50" dirty="0">
                <a:cs typeface="PMingLiU"/>
              </a:rPr>
              <a:t>clustering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one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which </a:t>
            </a:r>
            <a:r>
              <a:rPr sz="1100" spc="80" dirty="0">
                <a:cs typeface="PMingLiU"/>
              </a:rPr>
              <a:t>the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within-cluster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variation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as  </a:t>
            </a:r>
            <a:r>
              <a:rPr sz="1100" spc="45" dirty="0">
                <a:cs typeface="PMingLiU"/>
              </a:rPr>
              <a:t>small </a:t>
            </a:r>
            <a:r>
              <a:rPr sz="1100" spc="55" dirty="0">
                <a:cs typeface="PMingLiU"/>
              </a:rPr>
              <a:t>as</a:t>
            </a:r>
            <a:r>
              <a:rPr sz="1100" spc="10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possible.</a:t>
            </a:r>
            <a:endParaRPr sz="1100">
              <a:cs typeface="PMingLiU"/>
            </a:endParaRPr>
          </a:p>
          <a:p>
            <a:pPr marL="208279" marR="7239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within-cluster variation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cluster </a:t>
            </a:r>
            <a:r>
              <a:rPr sz="1100" i="1" spc="65" dirty="0">
                <a:cs typeface="Times New Roman"/>
              </a:rPr>
              <a:t>C</a:t>
            </a:r>
            <a:r>
              <a:rPr sz="1200" i="1" spc="97" baseline="-13888" dirty="0">
                <a:cs typeface="Times New Roman"/>
              </a:rPr>
              <a:t>k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measure  </a:t>
            </a:r>
            <a:r>
              <a:rPr sz="1100" spc="90" dirty="0">
                <a:cs typeface="PMingLiU"/>
              </a:rPr>
              <a:t>WCV(</a:t>
            </a:r>
            <a:r>
              <a:rPr sz="1100" i="1" spc="90" dirty="0">
                <a:cs typeface="Times New Roman"/>
              </a:rPr>
              <a:t>C</a:t>
            </a:r>
            <a:r>
              <a:rPr sz="1200" i="1" spc="135" baseline="-13888" dirty="0">
                <a:cs typeface="Times New Roman"/>
              </a:rPr>
              <a:t>k</a:t>
            </a:r>
            <a:r>
              <a:rPr sz="1100" spc="90" dirty="0">
                <a:cs typeface="PMingLiU"/>
              </a:rPr>
              <a:t>)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amount </a:t>
            </a:r>
            <a:r>
              <a:rPr sz="1100" spc="55" dirty="0">
                <a:cs typeface="PMingLiU"/>
              </a:rPr>
              <a:t>by </a:t>
            </a:r>
            <a:r>
              <a:rPr sz="1100" spc="45" dirty="0">
                <a:cs typeface="PMingLiU"/>
              </a:rPr>
              <a:t>which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 </a:t>
            </a:r>
            <a:r>
              <a:rPr sz="1100" spc="60">
                <a:cs typeface="PMingLiU"/>
              </a:rPr>
              <a:t>within </a:t>
            </a:r>
            <a:r>
              <a:rPr sz="1100" spc="85">
                <a:cs typeface="PMingLiU"/>
              </a:rPr>
              <a:t>a </a:t>
            </a:r>
            <a:r>
              <a:rPr sz="1100" spc="55" dirty="0">
                <a:cs typeface="PMingLiU"/>
              </a:rPr>
              <a:t>cluster </a:t>
            </a:r>
            <a:r>
              <a:rPr sz="1100" spc="25" dirty="0">
                <a:cs typeface="PMingLiU"/>
              </a:rPr>
              <a:t>differ </a:t>
            </a:r>
            <a:r>
              <a:rPr sz="1100" spc="50" dirty="0">
                <a:cs typeface="PMingLiU"/>
              </a:rPr>
              <a:t>from </a:t>
            </a:r>
            <a:r>
              <a:rPr sz="1100" spc="45" dirty="0">
                <a:cs typeface="PMingLiU"/>
              </a:rPr>
              <a:t>each</a:t>
            </a:r>
            <a:r>
              <a:rPr sz="1100" spc="15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other.</a:t>
            </a:r>
            <a:endParaRPr sz="1100">
              <a:cs typeface="PMingLiU"/>
            </a:endParaRPr>
          </a:p>
          <a:p>
            <a:pPr marL="208279" indent="-13335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45" dirty="0">
                <a:cs typeface="PMingLiU"/>
              </a:rPr>
              <a:t>Hence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want </a:t>
            </a:r>
            <a:r>
              <a:rPr sz="1100" spc="80" dirty="0">
                <a:cs typeface="PMingLiU"/>
              </a:rPr>
              <a:t>to </a:t>
            </a:r>
            <a:r>
              <a:rPr sz="1100" spc="20" dirty="0">
                <a:cs typeface="PMingLiU"/>
              </a:rPr>
              <a:t>solve </a:t>
            </a:r>
            <a:r>
              <a:rPr sz="1100" spc="80" dirty="0">
                <a:cs typeface="PMingLiU"/>
              </a:rPr>
              <a:t>the</a:t>
            </a:r>
            <a:r>
              <a:rPr sz="1100" spc="21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problem</a:t>
            </a:r>
            <a:endParaRPr sz="1100"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4117" y="1951899"/>
            <a:ext cx="2133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9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8272" y="2083522"/>
            <a:ext cx="202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PMingLiU"/>
                <a:cs typeface="PMingLiU"/>
              </a:rPr>
              <a:t>(2)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850" y="2515005"/>
            <a:ext cx="3838943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270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words, </a:t>
            </a:r>
            <a:r>
              <a:rPr sz="1100" spc="65" dirty="0">
                <a:cs typeface="PMingLiU"/>
              </a:rPr>
              <a:t>this </a:t>
            </a:r>
            <a:r>
              <a:rPr sz="1100" spc="50" dirty="0">
                <a:cs typeface="PMingLiU"/>
              </a:rPr>
              <a:t>formula </a:t>
            </a:r>
            <a:r>
              <a:rPr sz="1100" spc="40" dirty="0">
                <a:cs typeface="PMingLiU"/>
              </a:rPr>
              <a:t>says </a:t>
            </a:r>
            <a:r>
              <a:rPr sz="1100" spc="110" dirty="0">
                <a:cs typeface="PMingLiU"/>
              </a:rPr>
              <a:t>that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want </a:t>
            </a:r>
            <a:r>
              <a:rPr sz="1100" spc="80" dirty="0">
                <a:cs typeface="PMingLiU"/>
              </a:rPr>
              <a:t>to </a:t>
            </a:r>
            <a:r>
              <a:rPr sz="1100" spc="75" dirty="0">
                <a:cs typeface="PMingLiU"/>
              </a:rPr>
              <a:t>partition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observations </a:t>
            </a:r>
            <a:r>
              <a:rPr sz="1100" spc="55" dirty="0">
                <a:cs typeface="PMingLiU"/>
              </a:rPr>
              <a:t>into </a:t>
            </a:r>
            <a:r>
              <a:rPr sz="1100" i="1" spc="190" dirty="0">
                <a:cs typeface="Times New Roman"/>
              </a:rPr>
              <a:t>K </a:t>
            </a:r>
            <a:r>
              <a:rPr sz="1100" spc="50" dirty="0">
                <a:cs typeface="PMingLiU"/>
              </a:rPr>
              <a:t>clusters such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</a:t>
            </a:r>
            <a:r>
              <a:rPr sz="1100" spc="120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total</a:t>
            </a:r>
            <a:endParaRPr sz="1100">
              <a:cs typeface="PMingLiU"/>
            </a:endParaRPr>
          </a:p>
          <a:p>
            <a:pPr marL="144780" marR="5080">
              <a:lnSpc>
                <a:spcPct val="102600"/>
              </a:lnSpc>
            </a:pPr>
            <a:r>
              <a:rPr sz="1100" spc="55" dirty="0">
                <a:cs typeface="PMingLiU"/>
              </a:rPr>
              <a:t>within-cluster variation, </a:t>
            </a:r>
            <a:r>
              <a:rPr sz="1100" spc="70" dirty="0">
                <a:cs typeface="PMingLiU"/>
              </a:rPr>
              <a:t>summed </a:t>
            </a:r>
            <a:r>
              <a:rPr sz="1100" spc="30" dirty="0">
                <a:cs typeface="PMingLiU"/>
              </a:rPr>
              <a:t>over </a:t>
            </a:r>
            <a:r>
              <a:rPr sz="1100" spc="35" dirty="0">
                <a:cs typeface="PMingLiU"/>
              </a:rPr>
              <a:t>all </a:t>
            </a:r>
            <a:r>
              <a:rPr sz="1100" i="1" spc="190" dirty="0">
                <a:cs typeface="Times New Roman"/>
              </a:rPr>
              <a:t>K </a:t>
            </a:r>
            <a:r>
              <a:rPr sz="1100" spc="50" dirty="0">
                <a:cs typeface="PMingLiU"/>
              </a:rPr>
              <a:t>clusters,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as  </a:t>
            </a:r>
            <a:r>
              <a:rPr sz="1100" spc="45" dirty="0">
                <a:cs typeface="PMingLiU"/>
              </a:rPr>
              <a:t>small </a:t>
            </a:r>
            <a:r>
              <a:rPr sz="1100" spc="55" dirty="0">
                <a:cs typeface="PMingLiU"/>
              </a:rPr>
              <a:t>as</a:t>
            </a:r>
            <a:r>
              <a:rPr sz="1100" spc="10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possible.</a:t>
            </a:r>
            <a:endParaRPr sz="1100">
              <a:cs typeface="PMingLiU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D5FDF6-27A9-4232-8618-0404F88CD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87" y="1866489"/>
            <a:ext cx="1705075" cy="55435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493" y="211465"/>
            <a:ext cx="306768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70" dirty="0">
                <a:latin typeface="+mn-lt"/>
              </a:rPr>
              <a:t>How </a:t>
            </a:r>
            <a:r>
              <a:rPr dirty="0">
                <a:latin typeface="+mn-lt"/>
              </a:rPr>
              <a:t>to </a:t>
            </a:r>
            <a:r>
              <a:rPr spc="-45" dirty="0">
                <a:latin typeface="+mn-lt"/>
              </a:rPr>
              <a:t>define </a:t>
            </a:r>
            <a:r>
              <a:rPr spc="-20" dirty="0">
                <a:latin typeface="+mn-lt"/>
              </a:rPr>
              <a:t>within-cluster</a:t>
            </a:r>
            <a:r>
              <a:rPr spc="60" dirty="0">
                <a:latin typeface="+mn-lt"/>
              </a:rPr>
              <a:t> </a:t>
            </a:r>
            <a:r>
              <a:rPr spc="-20" dirty="0">
                <a:latin typeface="+mn-lt"/>
              </a:rPr>
              <a:t>variation?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1858" y="678851"/>
            <a:ext cx="3032392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Typically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use </a:t>
            </a:r>
            <a:r>
              <a:rPr sz="1100" spc="60" dirty="0">
                <a:cs typeface="PMingLiU"/>
              </a:rPr>
              <a:t>Euclidean</a:t>
            </a:r>
            <a:r>
              <a:rPr sz="1100" spc="16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distance</a:t>
            </a:r>
            <a:endParaRPr sz="1100" dirty="0"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8272" y="1095615"/>
            <a:ext cx="202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PMingLiU"/>
                <a:cs typeface="PMingLiU"/>
              </a:rPr>
              <a:t>(3)</a:t>
            </a:r>
            <a:endParaRPr sz="1100">
              <a:latin typeface="PMingLiU"/>
              <a:cs typeface="PMingLiU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xfrm>
            <a:off x="353326" y="828711"/>
            <a:ext cx="3903446" cy="1466517"/>
          </a:xfrm>
          <a:prstGeom prst="rect">
            <a:avLst/>
          </a:prstGeom>
        </p:spPr>
        <p:txBody>
          <a:bodyPr vert="horz" wrap="square" lIns="0" tIns="733450" rIns="0" bIns="0" rtlCol="0">
            <a:spAutoFit/>
          </a:bodyPr>
          <a:lstStyle/>
          <a:p>
            <a:pPr marL="283210" marR="140970">
              <a:lnSpc>
                <a:spcPct val="102600"/>
              </a:lnSpc>
              <a:spcBef>
                <a:spcPts val="55"/>
              </a:spcBef>
            </a:pPr>
            <a:r>
              <a:rPr spc="50" dirty="0">
                <a:latin typeface="+mn-lt"/>
              </a:rPr>
              <a:t>where </a:t>
            </a:r>
            <a:r>
              <a:rPr spc="-45" dirty="0">
                <a:latin typeface="+mn-lt"/>
                <a:cs typeface="Meiryo"/>
              </a:rPr>
              <a:t>|</a:t>
            </a:r>
            <a:r>
              <a:rPr spc="-45" dirty="0">
                <a:latin typeface="+mn-lt"/>
                <a:cs typeface="Times New Roman"/>
              </a:rPr>
              <a:t>C</a:t>
            </a:r>
            <a:r>
              <a:rPr sz="1200" spc="-67" baseline="-13888" dirty="0">
                <a:latin typeface="+mn-lt"/>
                <a:cs typeface="Times New Roman"/>
              </a:rPr>
              <a:t>k</a:t>
            </a:r>
            <a:r>
              <a:rPr sz="1100" spc="-45" dirty="0">
                <a:latin typeface="+mn-lt"/>
                <a:cs typeface="Meiryo"/>
              </a:rPr>
              <a:t>| </a:t>
            </a:r>
            <a:r>
              <a:rPr sz="1100" spc="60" dirty="0">
                <a:latin typeface="+mn-lt"/>
              </a:rPr>
              <a:t>denotes </a:t>
            </a:r>
            <a:r>
              <a:rPr sz="1100" spc="80" dirty="0">
                <a:latin typeface="+mn-lt"/>
              </a:rPr>
              <a:t>the </a:t>
            </a:r>
            <a:r>
              <a:rPr sz="1100" spc="70" dirty="0">
                <a:latin typeface="+mn-lt"/>
              </a:rPr>
              <a:t>number </a:t>
            </a:r>
            <a:r>
              <a:rPr sz="1100" spc="5" dirty="0">
                <a:latin typeface="+mn-lt"/>
              </a:rPr>
              <a:t>of </a:t>
            </a:r>
            <a:r>
              <a:rPr sz="1100" spc="50" dirty="0">
                <a:latin typeface="+mn-lt"/>
              </a:rPr>
              <a:t>observations in </a:t>
            </a:r>
            <a:r>
              <a:rPr sz="1100" spc="80" dirty="0">
                <a:latin typeface="+mn-lt"/>
              </a:rPr>
              <a:t>the </a:t>
            </a:r>
            <a:r>
              <a:rPr sz="1100" i="1" spc="110" dirty="0">
                <a:latin typeface="+mn-lt"/>
                <a:cs typeface="Times New Roman"/>
              </a:rPr>
              <a:t>k</a:t>
            </a:r>
            <a:r>
              <a:rPr sz="1100" spc="110" dirty="0">
                <a:latin typeface="+mn-lt"/>
              </a:rPr>
              <a:t>th  </a:t>
            </a:r>
            <a:r>
              <a:rPr sz="1100" spc="55" dirty="0">
                <a:latin typeface="+mn-lt"/>
              </a:rPr>
              <a:t>cluster.</a:t>
            </a:r>
            <a:endParaRPr sz="1100" dirty="0">
              <a:latin typeface="+mn-lt"/>
              <a:cs typeface="Times New Roman"/>
            </a:endParaRPr>
          </a:p>
          <a:p>
            <a:pPr marL="283210" marR="304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r>
              <a:rPr sz="1100" spc="55" dirty="0">
                <a:latin typeface="+mn-lt"/>
              </a:rPr>
              <a:t>Combining </a:t>
            </a:r>
            <a:r>
              <a:rPr sz="1100" spc="60" dirty="0">
                <a:latin typeface="+mn-lt"/>
                <a:hlinkClick r:id="rId2" action="ppaction://hlinksldjump"/>
              </a:rPr>
              <a:t>(</a:t>
            </a:r>
            <a:r>
              <a:rPr sz="1100" spc="60">
                <a:latin typeface="+mn-lt"/>
                <a:hlinkClick r:id="rId2" action="ppaction://hlinksldjump"/>
              </a:rPr>
              <a:t>2)</a:t>
            </a:r>
            <a:r>
              <a:rPr sz="1100" spc="60">
                <a:latin typeface="+mn-lt"/>
              </a:rPr>
              <a:t> </a:t>
            </a:r>
            <a:r>
              <a:rPr lang="en-US" sz="1100" spc="60">
                <a:latin typeface="+mn-lt"/>
              </a:rPr>
              <a:t> </a:t>
            </a:r>
            <a:r>
              <a:rPr sz="1100" spc="85">
                <a:latin typeface="+mn-lt"/>
              </a:rPr>
              <a:t>and </a:t>
            </a:r>
            <a:r>
              <a:rPr sz="1100" spc="60" dirty="0">
                <a:latin typeface="+mn-lt"/>
                <a:hlinkClick r:id="rId3" action="ppaction://hlinksldjump"/>
              </a:rPr>
              <a:t>(</a:t>
            </a:r>
            <a:r>
              <a:rPr sz="1100" spc="60">
                <a:latin typeface="+mn-lt"/>
                <a:hlinkClick r:id="rId3" action="ppaction://hlinksldjump"/>
              </a:rPr>
              <a:t>3)</a:t>
            </a:r>
            <a:r>
              <a:rPr lang="en-US" sz="1100" spc="60">
                <a:latin typeface="+mn-lt"/>
              </a:rPr>
              <a:t> </a:t>
            </a:r>
            <a:r>
              <a:rPr sz="1100" spc="20">
                <a:latin typeface="+mn-lt"/>
              </a:rPr>
              <a:t>gives </a:t>
            </a:r>
            <a:r>
              <a:rPr sz="1100" spc="80" dirty="0">
                <a:latin typeface="+mn-lt"/>
              </a:rPr>
              <a:t>the </a:t>
            </a:r>
            <a:r>
              <a:rPr sz="1100" spc="60" dirty="0">
                <a:latin typeface="+mn-lt"/>
              </a:rPr>
              <a:t>optimization </a:t>
            </a:r>
            <a:r>
              <a:rPr sz="1100" spc="60">
                <a:latin typeface="+mn-lt"/>
              </a:rPr>
              <a:t>problem </a:t>
            </a:r>
            <a:r>
              <a:rPr sz="1100" spc="110">
                <a:latin typeface="+mn-lt"/>
              </a:rPr>
              <a:t>that</a:t>
            </a:r>
            <a:r>
              <a:rPr lang="en-US" sz="1100" spc="110">
                <a:latin typeface="+mn-lt"/>
              </a:rPr>
              <a:t> </a:t>
            </a:r>
            <a:r>
              <a:rPr sz="1100" spc="30">
                <a:latin typeface="+mn-lt"/>
              </a:rPr>
              <a:t>defines </a:t>
            </a:r>
            <a:r>
              <a:rPr sz="1100" i="1" spc="85" dirty="0">
                <a:latin typeface="+mn-lt"/>
                <a:cs typeface="Times New Roman"/>
              </a:rPr>
              <a:t>K</a:t>
            </a:r>
            <a:r>
              <a:rPr sz="1100" spc="85" dirty="0">
                <a:latin typeface="+mn-lt"/>
              </a:rPr>
              <a:t>-means</a:t>
            </a:r>
            <a:r>
              <a:rPr sz="1100" spc="114" dirty="0">
                <a:latin typeface="+mn-lt"/>
              </a:rPr>
              <a:t> </a:t>
            </a:r>
            <a:r>
              <a:rPr sz="1100" spc="50" dirty="0">
                <a:latin typeface="+mn-lt"/>
              </a:rPr>
              <a:t>clustering,</a:t>
            </a:r>
            <a:endParaRPr sz="1100" dirty="0">
              <a:latin typeface="+mn-lt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58272" y="2572142"/>
            <a:ext cx="2025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latin typeface="PMingLiU"/>
                <a:cs typeface="PMingLiU"/>
              </a:rPr>
              <a:t>(4)</a:t>
            </a:r>
            <a:endParaRPr sz="1100">
              <a:latin typeface="PMingLiU"/>
              <a:cs typeface="PMingLiU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7DA6C4A-7394-44CF-89C4-4F68028BE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021" y="944037"/>
            <a:ext cx="2522957" cy="54004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5E9E452-4954-45BB-82C9-F8C0DC411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738" y="2416175"/>
            <a:ext cx="2711522" cy="64331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902" y="211465"/>
            <a:ext cx="24695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1" spc="10" dirty="0">
                <a:latin typeface="+mn-lt"/>
                <a:cs typeface="Georgia"/>
              </a:rPr>
              <a:t>K</a:t>
            </a:r>
            <a:r>
              <a:rPr spc="10" dirty="0">
                <a:latin typeface="+mn-lt"/>
              </a:rPr>
              <a:t>-Means </a:t>
            </a:r>
            <a:r>
              <a:rPr spc="-10" dirty="0">
                <a:latin typeface="+mn-lt"/>
              </a:rPr>
              <a:t>Clustering</a:t>
            </a:r>
            <a:r>
              <a:rPr spc="-110" dirty="0">
                <a:latin typeface="+mn-lt"/>
              </a:rPr>
              <a:t> </a:t>
            </a:r>
            <a:r>
              <a:rPr spc="-10" dirty="0">
                <a:latin typeface="+mn-lt"/>
              </a:rPr>
              <a:t>Algorithm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357" y="1007362"/>
            <a:ext cx="3813810" cy="186115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9230" marR="72390" indent="-17716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70" dirty="0">
                <a:cs typeface="PMingLiU"/>
              </a:rPr>
              <a:t>Randomly </a:t>
            </a:r>
            <a:r>
              <a:rPr sz="1100" spc="45" dirty="0">
                <a:cs typeface="PMingLiU"/>
              </a:rPr>
              <a:t>assign </a:t>
            </a:r>
            <a:r>
              <a:rPr sz="1100" spc="85" dirty="0">
                <a:cs typeface="PMingLiU"/>
              </a:rPr>
              <a:t>a </a:t>
            </a:r>
            <a:r>
              <a:rPr sz="1100" spc="70" dirty="0">
                <a:cs typeface="PMingLiU"/>
              </a:rPr>
              <a:t>number, </a:t>
            </a:r>
            <a:r>
              <a:rPr sz="1100" spc="50" dirty="0">
                <a:cs typeface="PMingLiU"/>
              </a:rPr>
              <a:t>from </a:t>
            </a:r>
            <a:r>
              <a:rPr sz="1100" spc="25" dirty="0">
                <a:cs typeface="PMingLiU"/>
              </a:rPr>
              <a:t>1 </a:t>
            </a:r>
            <a:r>
              <a:rPr sz="1100" spc="80" dirty="0">
                <a:cs typeface="PMingLiU"/>
              </a:rPr>
              <a:t>to </a:t>
            </a:r>
            <a:r>
              <a:rPr sz="1100" i="1" spc="155" dirty="0">
                <a:cs typeface="Times New Roman"/>
              </a:rPr>
              <a:t>K</a:t>
            </a:r>
            <a:r>
              <a:rPr sz="1100" spc="155" dirty="0">
                <a:cs typeface="PMingLiU"/>
              </a:rPr>
              <a:t>,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observations. </a:t>
            </a:r>
            <a:r>
              <a:rPr sz="1100" spc="60" dirty="0">
                <a:cs typeface="PMingLiU"/>
              </a:rPr>
              <a:t>These </a:t>
            </a:r>
            <a:r>
              <a:rPr sz="1100" spc="35" dirty="0">
                <a:cs typeface="PMingLiU"/>
              </a:rPr>
              <a:t>serve </a:t>
            </a:r>
            <a:r>
              <a:rPr sz="1100" spc="55" dirty="0">
                <a:cs typeface="PMingLiU"/>
              </a:rPr>
              <a:t>as </a:t>
            </a:r>
            <a:r>
              <a:rPr sz="1100" spc="50" dirty="0">
                <a:cs typeface="PMingLiU"/>
              </a:rPr>
              <a:t>initial </a:t>
            </a:r>
            <a:r>
              <a:rPr sz="1100" spc="55" dirty="0">
                <a:cs typeface="PMingLiU"/>
              </a:rPr>
              <a:t>cluster assignments </a:t>
            </a:r>
            <a:r>
              <a:rPr sz="1100" spc="30" dirty="0">
                <a:cs typeface="PMingLiU"/>
              </a:rPr>
              <a:t>for  </a:t>
            </a:r>
            <a:r>
              <a:rPr sz="1100" spc="80" dirty="0">
                <a:cs typeface="PMingLiU"/>
              </a:rPr>
              <a:t>the</a:t>
            </a:r>
            <a:r>
              <a:rPr sz="1100" spc="7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observations.</a:t>
            </a:r>
            <a:endParaRPr lang="en-US" sz="1100" spc="50" dirty="0">
              <a:cs typeface="PMingLiU"/>
            </a:endParaRPr>
          </a:p>
          <a:p>
            <a:pPr marL="189230" marR="72390" indent="-17716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endParaRPr sz="1100" dirty="0">
              <a:cs typeface="PMingLiU"/>
            </a:endParaRPr>
          </a:p>
          <a:p>
            <a:pPr marL="189230" indent="-177165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AutoNum type="arabicPeriod"/>
              <a:tabLst>
                <a:tab pos="189865" algn="l"/>
              </a:tabLst>
            </a:pPr>
            <a:r>
              <a:rPr sz="1100" spc="75" dirty="0">
                <a:cs typeface="PMingLiU"/>
              </a:rPr>
              <a:t>Iterate </a:t>
            </a:r>
            <a:r>
              <a:rPr sz="1100" spc="60" dirty="0">
                <a:cs typeface="PMingLiU"/>
              </a:rPr>
              <a:t>until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cluster assignments </a:t>
            </a:r>
            <a:r>
              <a:rPr sz="1100" spc="70" dirty="0">
                <a:cs typeface="PMingLiU"/>
              </a:rPr>
              <a:t>stop</a:t>
            </a:r>
            <a:r>
              <a:rPr sz="1100" spc="12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changing:</a:t>
            </a:r>
            <a:endParaRPr sz="1100" dirty="0">
              <a:cs typeface="PMingLiU"/>
            </a:endParaRPr>
          </a:p>
          <a:p>
            <a:pPr marL="466725" marR="5080" lvl="1" indent="-231140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AutoNum type="arabicPeriod"/>
              <a:tabLst>
                <a:tab pos="467359" algn="l"/>
              </a:tabLst>
            </a:pPr>
            <a:r>
              <a:rPr sz="1000" spc="45" dirty="0">
                <a:cs typeface="PMingLiU"/>
              </a:rPr>
              <a:t>For each </a:t>
            </a:r>
            <a:r>
              <a:rPr sz="1000" spc="5" dirty="0">
                <a:cs typeface="PMingLiU"/>
              </a:rPr>
              <a:t>of </a:t>
            </a:r>
            <a:r>
              <a:rPr sz="1000" spc="75" dirty="0">
                <a:cs typeface="PMingLiU"/>
              </a:rPr>
              <a:t>the </a:t>
            </a:r>
            <a:r>
              <a:rPr sz="1000" i="1" spc="175" dirty="0">
                <a:cs typeface="Times New Roman"/>
              </a:rPr>
              <a:t>K </a:t>
            </a:r>
            <a:r>
              <a:rPr sz="1000" spc="45" dirty="0">
                <a:cs typeface="PMingLiU"/>
              </a:rPr>
              <a:t>clusters, </a:t>
            </a:r>
            <a:r>
              <a:rPr sz="1000" spc="65" dirty="0">
                <a:cs typeface="PMingLiU"/>
              </a:rPr>
              <a:t>compute </a:t>
            </a:r>
            <a:r>
              <a:rPr sz="1000" spc="75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cluster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centroid</a:t>
            </a:r>
            <a:r>
              <a:rPr sz="1000" spc="20" dirty="0">
                <a:cs typeface="PMingLiU"/>
              </a:rPr>
              <a:t>.  </a:t>
            </a:r>
            <a:r>
              <a:rPr sz="1000" spc="80" dirty="0">
                <a:cs typeface="PMingLiU"/>
              </a:rPr>
              <a:t>The </a:t>
            </a:r>
            <a:r>
              <a:rPr sz="1000" i="1" spc="100" dirty="0">
                <a:cs typeface="Times New Roman"/>
              </a:rPr>
              <a:t>k</a:t>
            </a:r>
            <a:r>
              <a:rPr sz="1000" spc="100" dirty="0">
                <a:cs typeface="PMingLiU"/>
              </a:rPr>
              <a:t>th </a:t>
            </a:r>
            <a:r>
              <a:rPr sz="1000" spc="50" dirty="0">
                <a:cs typeface="PMingLiU"/>
              </a:rPr>
              <a:t>cluster centroid </a:t>
            </a:r>
            <a:r>
              <a:rPr sz="1000" spc="20" dirty="0">
                <a:cs typeface="PMingLiU"/>
              </a:rPr>
              <a:t>is </a:t>
            </a:r>
            <a:r>
              <a:rPr sz="1000" spc="75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vector </a:t>
            </a:r>
            <a:r>
              <a:rPr sz="1000" spc="5" dirty="0">
                <a:cs typeface="PMingLiU"/>
              </a:rPr>
              <a:t>of </a:t>
            </a:r>
            <a:r>
              <a:rPr sz="1000" spc="75" dirty="0">
                <a:cs typeface="PMingLiU"/>
              </a:rPr>
              <a:t>the </a:t>
            </a:r>
            <a:r>
              <a:rPr sz="1000" i="1" dirty="0">
                <a:cs typeface="Times New Roman"/>
              </a:rPr>
              <a:t>p </a:t>
            </a:r>
            <a:r>
              <a:rPr sz="1000" spc="55" dirty="0">
                <a:cs typeface="PMingLiU"/>
              </a:rPr>
              <a:t>feature </a:t>
            </a:r>
            <a:r>
              <a:rPr sz="1000" spc="60" dirty="0">
                <a:cs typeface="PMingLiU"/>
              </a:rPr>
              <a:t>means  </a:t>
            </a:r>
            <a:r>
              <a:rPr sz="1000" spc="30" dirty="0">
                <a:cs typeface="PMingLiU"/>
              </a:rPr>
              <a:t>for </a:t>
            </a:r>
            <a:r>
              <a:rPr sz="1000" spc="75" dirty="0">
                <a:cs typeface="PMingLiU"/>
              </a:rPr>
              <a:t>the </a:t>
            </a:r>
            <a:r>
              <a:rPr sz="1000" spc="45" dirty="0">
                <a:cs typeface="PMingLiU"/>
              </a:rPr>
              <a:t>observations in </a:t>
            </a:r>
            <a:r>
              <a:rPr sz="1000" spc="75" dirty="0">
                <a:cs typeface="PMingLiU"/>
              </a:rPr>
              <a:t>the </a:t>
            </a:r>
            <a:r>
              <a:rPr sz="1000" i="1" spc="100" dirty="0">
                <a:cs typeface="Times New Roman"/>
              </a:rPr>
              <a:t>k</a:t>
            </a:r>
            <a:r>
              <a:rPr sz="1000" spc="100" dirty="0">
                <a:cs typeface="PMingLiU"/>
              </a:rPr>
              <a:t>th</a:t>
            </a:r>
            <a:r>
              <a:rPr sz="1000" spc="155" dirty="0">
                <a:cs typeface="PMingLiU"/>
              </a:rPr>
              <a:t> </a:t>
            </a:r>
            <a:r>
              <a:rPr sz="1000" spc="50" dirty="0">
                <a:cs typeface="PMingLiU"/>
              </a:rPr>
              <a:t>cluster.</a:t>
            </a:r>
            <a:endParaRPr sz="1000" dirty="0">
              <a:cs typeface="PMingLiU"/>
            </a:endParaRPr>
          </a:p>
          <a:p>
            <a:pPr marL="466725" marR="106045" lvl="1" indent="-231140">
              <a:lnSpc>
                <a:spcPts val="1200"/>
              </a:lnSpc>
              <a:spcBef>
                <a:spcPts val="25"/>
              </a:spcBef>
              <a:buClr>
                <a:srgbClr val="3333B2"/>
              </a:buClr>
              <a:buAutoNum type="arabicPeriod"/>
              <a:tabLst>
                <a:tab pos="467359" algn="l"/>
              </a:tabLst>
            </a:pPr>
            <a:r>
              <a:rPr sz="1000" spc="40" dirty="0">
                <a:cs typeface="PMingLiU"/>
              </a:rPr>
              <a:t>Assign </a:t>
            </a:r>
            <a:r>
              <a:rPr sz="1000" spc="45" dirty="0">
                <a:cs typeface="PMingLiU"/>
              </a:rPr>
              <a:t>each </a:t>
            </a:r>
            <a:r>
              <a:rPr sz="1000" spc="50" dirty="0">
                <a:cs typeface="PMingLiU"/>
              </a:rPr>
              <a:t>observation </a:t>
            </a:r>
            <a:r>
              <a:rPr sz="1000" spc="75" dirty="0">
                <a:cs typeface="PMingLiU"/>
              </a:rPr>
              <a:t>to the </a:t>
            </a:r>
            <a:r>
              <a:rPr sz="1000" spc="50" dirty="0">
                <a:cs typeface="PMingLiU"/>
              </a:rPr>
              <a:t>cluster </a:t>
            </a:r>
            <a:r>
              <a:rPr sz="1000" spc="40" dirty="0">
                <a:cs typeface="PMingLiU"/>
              </a:rPr>
              <a:t>whose </a:t>
            </a:r>
            <a:r>
              <a:rPr sz="1000" spc="50" dirty="0">
                <a:cs typeface="PMingLiU"/>
              </a:rPr>
              <a:t>centroid </a:t>
            </a:r>
            <a:r>
              <a:rPr sz="1000" spc="20" dirty="0">
                <a:cs typeface="PMingLiU"/>
              </a:rPr>
              <a:t>is  </a:t>
            </a:r>
            <a:r>
              <a:rPr sz="1000" spc="35" dirty="0">
                <a:cs typeface="PMingLiU"/>
              </a:rPr>
              <a:t>closest </a:t>
            </a:r>
            <a:r>
              <a:rPr sz="1000" spc="50" dirty="0">
                <a:cs typeface="PMingLiU"/>
              </a:rPr>
              <a:t>(where </a:t>
            </a:r>
            <a:r>
              <a:rPr sz="1000" i="1" spc="25" dirty="0">
                <a:solidFill>
                  <a:srgbClr val="009900"/>
                </a:solidFill>
                <a:cs typeface="Palatino Linotype"/>
              </a:rPr>
              <a:t>closest </a:t>
            </a:r>
            <a:r>
              <a:rPr sz="1000" spc="20" dirty="0">
                <a:cs typeface="PMingLiU"/>
              </a:rPr>
              <a:t>is </a:t>
            </a:r>
            <a:r>
              <a:rPr sz="1000" spc="35" dirty="0">
                <a:cs typeface="PMingLiU"/>
              </a:rPr>
              <a:t>defined </a:t>
            </a:r>
            <a:r>
              <a:rPr sz="1000" spc="45" dirty="0">
                <a:cs typeface="PMingLiU"/>
              </a:rPr>
              <a:t>using </a:t>
            </a:r>
            <a:r>
              <a:rPr sz="1000" spc="55" dirty="0">
                <a:cs typeface="PMingLiU"/>
              </a:rPr>
              <a:t>Euclidean</a:t>
            </a:r>
            <a:r>
              <a:rPr sz="1000" spc="360" dirty="0">
                <a:cs typeface="PMingLiU"/>
              </a:rPr>
              <a:t> </a:t>
            </a:r>
            <a:r>
              <a:rPr sz="1000" spc="55" dirty="0">
                <a:cs typeface="PMingLiU"/>
              </a:rPr>
              <a:t>distance).</a:t>
            </a:r>
            <a:endParaRPr sz="1000" dirty="0">
              <a:cs typeface="PMingLiU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830" y="211465"/>
            <a:ext cx="2192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5" dirty="0">
                <a:latin typeface="+mn-lt"/>
              </a:rPr>
              <a:t>Properties </a:t>
            </a:r>
            <a:r>
              <a:rPr spc="-40" dirty="0">
                <a:latin typeface="+mn-lt"/>
              </a:rPr>
              <a:t>of </a:t>
            </a:r>
            <a:r>
              <a:rPr spc="-10" dirty="0">
                <a:latin typeface="+mn-lt"/>
              </a:rPr>
              <a:t>the</a:t>
            </a:r>
            <a:r>
              <a:rPr spc="-195" dirty="0">
                <a:latin typeface="+mn-lt"/>
              </a:rPr>
              <a:t> </a:t>
            </a:r>
            <a:r>
              <a:rPr spc="-10" dirty="0">
                <a:latin typeface="+mn-lt"/>
              </a:rPr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886141"/>
            <a:ext cx="3620770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65" dirty="0">
                <a:cs typeface="PMingLiU"/>
              </a:rPr>
              <a:t>algorithm </a:t>
            </a:r>
            <a:r>
              <a:rPr sz="1100" spc="20" dirty="0">
                <a:cs typeface="PMingLiU"/>
              </a:rPr>
              <a:t>is </a:t>
            </a:r>
            <a:r>
              <a:rPr sz="1100" spc="70" dirty="0">
                <a:cs typeface="PMingLiU"/>
              </a:rPr>
              <a:t>guaranteed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decrease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objective </a:t>
            </a:r>
            <a:r>
              <a:rPr sz="1100" spc="60" dirty="0">
                <a:cs typeface="PMingLiU"/>
                <a:hlinkClick r:id="rId2" action="ppaction://hlinksldjump"/>
              </a:rPr>
              <a:t>(4) </a:t>
            </a:r>
            <a:r>
              <a:rPr sz="1100" spc="110" dirty="0">
                <a:cs typeface="PMingLiU"/>
              </a:rPr>
              <a:t>at </a:t>
            </a:r>
            <a:r>
              <a:rPr sz="1100" spc="45" dirty="0">
                <a:cs typeface="PMingLiU"/>
              </a:rPr>
              <a:t>each </a:t>
            </a:r>
            <a:r>
              <a:rPr sz="1100" spc="60" dirty="0">
                <a:cs typeface="PMingLiU"/>
              </a:rPr>
              <a:t>step.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Why? </a:t>
            </a:r>
            <a:r>
              <a:rPr sz="1100" spc="65" dirty="0">
                <a:cs typeface="PMingLiU"/>
              </a:rPr>
              <a:t>Note</a:t>
            </a:r>
            <a:r>
              <a:rPr sz="1100" spc="155" dirty="0">
                <a:cs typeface="PMingLiU"/>
              </a:rPr>
              <a:t> </a:t>
            </a:r>
            <a:r>
              <a:rPr sz="1100" spc="110" dirty="0">
                <a:cs typeface="PMingLiU"/>
              </a:rPr>
              <a:t>that</a:t>
            </a:r>
            <a:endParaRPr sz="1100">
              <a:cs typeface="PMingLiU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4394" y="1958097"/>
            <a:ext cx="91865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45160" algn="l"/>
              </a:tabLst>
            </a:pPr>
            <a:r>
              <a:rPr sz="1100" spc="50" dirty="0">
                <a:cs typeface="PMingLiU"/>
              </a:rPr>
              <a:t>where</a:t>
            </a:r>
            <a:endParaRPr sz="1100" dirty="0">
              <a:cs typeface="PMingLiU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48678" y="2185390"/>
            <a:ext cx="3837572" cy="65338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57480">
              <a:spcBef>
                <a:spcPts val="434"/>
              </a:spcBef>
            </a:pPr>
            <a:r>
              <a:rPr lang="en-GB" sz="1100" spc="20" dirty="0">
                <a:cs typeface="PMingLiU"/>
              </a:rPr>
              <a:t>is </a:t>
            </a:r>
            <a:r>
              <a:rPr lang="en-GB" sz="1100" spc="80" dirty="0">
                <a:cs typeface="PMingLiU"/>
              </a:rPr>
              <a:t>the </a:t>
            </a:r>
            <a:r>
              <a:rPr lang="en-GB" sz="1100" spc="75" dirty="0">
                <a:cs typeface="PMingLiU"/>
              </a:rPr>
              <a:t>mean </a:t>
            </a:r>
            <a:r>
              <a:rPr lang="en-GB" sz="1100" spc="30" dirty="0">
                <a:cs typeface="PMingLiU"/>
              </a:rPr>
              <a:t>for </a:t>
            </a:r>
            <a:r>
              <a:rPr lang="en-GB" sz="1100" spc="60" dirty="0">
                <a:cs typeface="PMingLiU"/>
              </a:rPr>
              <a:t>feature </a:t>
            </a:r>
            <a:r>
              <a:rPr lang="en-GB" sz="1100" i="1" spc="140" dirty="0">
                <a:cs typeface="Times New Roman"/>
              </a:rPr>
              <a:t>j</a:t>
            </a:r>
            <a:r>
              <a:rPr lang="en-GB" sz="1100" i="1" spc="210" dirty="0">
                <a:cs typeface="Times New Roman"/>
              </a:rPr>
              <a:t> </a:t>
            </a:r>
            <a:r>
              <a:rPr lang="en-GB" sz="1100" spc="50" dirty="0">
                <a:cs typeface="PMingLiU"/>
              </a:rPr>
              <a:t>in </a:t>
            </a:r>
            <a:r>
              <a:rPr sz="1100" spc="55" dirty="0">
                <a:cs typeface="PMingLiU"/>
              </a:rPr>
              <a:t>cluster</a:t>
            </a:r>
            <a:r>
              <a:rPr sz="1100" spc="-5" dirty="0">
                <a:cs typeface="PMingLiU"/>
              </a:rPr>
              <a:t> </a:t>
            </a:r>
            <a:r>
              <a:rPr sz="1100" i="1" spc="80" dirty="0">
                <a:cs typeface="Times New Roman"/>
              </a:rPr>
              <a:t>C</a:t>
            </a:r>
            <a:r>
              <a:rPr sz="1200" i="1" spc="120" baseline="-13888" dirty="0">
                <a:cs typeface="Times New Roman"/>
              </a:rPr>
              <a:t>k</a:t>
            </a:r>
            <a:r>
              <a:rPr sz="1100" spc="80" dirty="0">
                <a:cs typeface="PMingLiU"/>
              </a:rPr>
              <a:t>.</a:t>
            </a:r>
            <a:endParaRPr lang="en-US" sz="1100" spc="80" dirty="0">
              <a:cs typeface="PMingLiU"/>
            </a:endParaRPr>
          </a:p>
          <a:p>
            <a:pPr marL="157480">
              <a:lnSpc>
                <a:spcPct val="100000"/>
              </a:lnSpc>
              <a:spcBef>
                <a:spcPts val="434"/>
              </a:spcBef>
            </a:pPr>
            <a:endParaRPr sz="1100" dirty="0">
              <a:cs typeface="PMingLiU"/>
            </a:endParaRPr>
          </a:p>
          <a:p>
            <a:pPr marL="157480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r>
              <a:rPr sz="1100" spc="35" dirty="0">
                <a:cs typeface="PMingLiU"/>
              </a:rPr>
              <a:t>however </a:t>
            </a:r>
            <a:r>
              <a:rPr sz="1100" spc="75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not </a:t>
            </a:r>
            <a:r>
              <a:rPr sz="1100" spc="70" dirty="0">
                <a:cs typeface="PMingLiU"/>
              </a:rPr>
              <a:t>guaranteed </a:t>
            </a:r>
            <a:r>
              <a:rPr sz="1100" spc="80" dirty="0">
                <a:cs typeface="PMingLiU"/>
              </a:rPr>
              <a:t>to </a:t>
            </a:r>
            <a:r>
              <a:rPr sz="1100" spc="20" dirty="0">
                <a:cs typeface="PMingLiU"/>
              </a:rPr>
              <a:t>give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global</a:t>
            </a:r>
            <a:r>
              <a:rPr sz="1100" spc="21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minimum.</a:t>
            </a:r>
            <a:endParaRPr sz="1100" dirty="0">
              <a:cs typeface="PMingLiU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9610" y="2838773"/>
            <a:ext cx="61722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10" dirty="0">
                <a:solidFill>
                  <a:srgbClr val="009900"/>
                </a:solidFill>
                <a:cs typeface="Palatino Linotype"/>
              </a:rPr>
              <a:t>Why</a:t>
            </a:r>
            <a:r>
              <a:rPr sz="1100" i="1" spc="5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not?</a:t>
            </a:r>
            <a:endParaRPr sz="1100" dirty="0">
              <a:cs typeface="Palatino Linotype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26F0A48-F5B4-4BA3-84D8-F8EEDED01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324766"/>
            <a:ext cx="2990850" cy="5199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4BA997-6B74-4D40-8B29-905D3B307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06" y="1919456"/>
            <a:ext cx="1816174" cy="30939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0618" y="211465"/>
            <a:ext cx="7067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solidFill>
                  <a:srgbClr val="3333B2"/>
                </a:solidFill>
                <a:cs typeface="Georgia"/>
              </a:rPr>
              <a:t>Example</a:t>
            </a:r>
            <a:endParaRPr sz="1400">
              <a:cs typeface="Georgia"/>
            </a:endParaRPr>
          </a:p>
        </p:txBody>
      </p:sp>
      <p:sp>
        <p:nvSpPr>
          <p:cNvPr id="615" name="object 6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pic>
        <p:nvPicPr>
          <p:cNvPr id="617" name="Picture 616">
            <a:extLst>
              <a:ext uri="{FF2B5EF4-FFF2-40B4-BE49-F238E27FC236}">
                <a16:creationId xmlns:a16="http://schemas.microsoft.com/office/drawing/2014/main" id="{5704D2BC-80AD-4E19-A544-830BC674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03" y="511175"/>
            <a:ext cx="2640784" cy="25685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761" y="211465"/>
            <a:ext cx="2065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15" dirty="0">
                <a:latin typeface="+mn-lt"/>
              </a:rPr>
              <a:t>Previous</a:t>
            </a:r>
            <a:r>
              <a:rPr spc="114" dirty="0">
                <a:latin typeface="+mn-lt"/>
              </a:rPr>
              <a:t> </a:t>
            </a:r>
            <a:r>
              <a:rPr spc="-15" dirty="0">
                <a:latin typeface="+mn-lt"/>
              </a:rPr>
              <a:t>Figure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545399"/>
            <a:ext cx="3913504" cy="271221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progress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K-means </a:t>
            </a:r>
            <a:r>
              <a:rPr sz="1100" spc="65" dirty="0">
                <a:cs typeface="PMingLiU"/>
              </a:rPr>
              <a:t>algorithm </a:t>
            </a:r>
            <a:r>
              <a:rPr sz="1100" spc="70" dirty="0">
                <a:cs typeface="PMingLiU"/>
              </a:rPr>
              <a:t>with</a:t>
            </a:r>
            <a:r>
              <a:rPr sz="1100" spc="180" dirty="0">
                <a:cs typeface="PMingLiU"/>
              </a:rPr>
              <a:t> </a:t>
            </a:r>
            <a:r>
              <a:rPr sz="1100" i="1" spc="150" dirty="0">
                <a:cs typeface="Times New Roman"/>
              </a:rPr>
              <a:t>K</a:t>
            </a:r>
            <a:r>
              <a:rPr sz="1100" spc="150" dirty="0">
                <a:cs typeface="PMingLiU"/>
              </a:rPr>
              <a:t>=3.</a:t>
            </a:r>
            <a:endParaRPr sz="110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i="1" spc="30" dirty="0">
                <a:solidFill>
                  <a:srgbClr val="009900"/>
                </a:solidFill>
                <a:cs typeface="Palatino Linotype"/>
              </a:rPr>
              <a:t>Top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left: </a:t>
            </a: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 </a:t>
            </a:r>
            <a:r>
              <a:rPr sz="1100" spc="60" dirty="0">
                <a:cs typeface="PMingLiU"/>
              </a:rPr>
              <a:t>are</a:t>
            </a:r>
            <a:r>
              <a:rPr sz="1100" spc="45" dirty="0">
                <a:cs typeface="PMingLiU"/>
              </a:rPr>
              <a:t> shown.</a:t>
            </a:r>
            <a:endParaRPr sz="1100">
              <a:cs typeface="PMingLiU"/>
            </a:endParaRPr>
          </a:p>
          <a:p>
            <a:pPr marL="289560" marR="53975" indent="-132715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i="1" spc="30" dirty="0">
                <a:solidFill>
                  <a:srgbClr val="009900"/>
                </a:solidFill>
                <a:cs typeface="Palatino Linotype"/>
              </a:rPr>
              <a:t>Top center: </a:t>
            </a:r>
            <a:r>
              <a:rPr sz="1100" spc="65" dirty="0">
                <a:cs typeface="PMingLiU"/>
              </a:rPr>
              <a:t>In </a:t>
            </a:r>
            <a:r>
              <a:rPr sz="1100" spc="70" dirty="0">
                <a:cs typeface="PMingLiU"/>
              </a:rPr>
              <a:t>Step </a:t>
            </a:r>
            <a:r>
              <a:rPr sz="1100" spc="25" dirty="0">
                <a:cs typeface="PMingLiU"/>
              </a:rPr>
              <a:t>1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algorithm, </a:t>
            </a:r>
            <a:r>
              <a:rPr sz="1100" spc="45" dirty="0">
                <a:cs typeface="PMingLiU"/>
              </a:rPr>
              <a:t>each </a:t>
            </a:r>
            <a:r>
              <a:rPr sz="1100" spc="55" dirty="0">
                <a:cs typeface="PMingLiU"/>
              </a:rPr>
              <a:t>observation </a:t>
            </a:r>
            <a:r>
              <a:rPr sz="1100" spc="20" dirty="0">
                <a:cs typeface="PMingLiU"/>
              </a:rPr>
              <a:t>is  </a:t>
            </a:r>
            <a:r>
              <a:rPr sz="1100" spc="65" dirty="0">
                <a:cs typeface="PMingLiU"/>
              </a:rPr>
              <a:t>randomly </a:t>
            </a:r>
            <a:r>
              <a:rPr sz="1100" spc="45" dirty="0">
                <a:cs typeface="PMingLiU"/>
              </a:rPr>
              <a:t>assigned </a:t>
            </a:r>
            <a:r>
              <a:rPr sz="1100" spc="80" dirty="0">
                <a:cs typeface="PMingLiU"/>
              </a:rPr>
              <a:t>to </a:t>
            </a:r>
            <a:r>
              <a:rPr sz="1100" spc="85" dirty="0">
                <a:cs typeface="PMingLiU"/>
              </a:rPr>
              <a:t>a</a:t>
            </a:r>
            <a:r>
              <a:rPr sz="1100" spc="10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cluster.</a:t>
            </a:r>
            <a:endParaRPr sz="1100">
              <a:cs typeface="PMingLiU"/>
            </a:endParaRPr>
          </a:p>
          <a:p>
            <a:pPr marL="28956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i="1" spc="30" dirty="0">
                <a:solidFill>
                  <a:srgbClr val="009900"/>
                </a:solidFill>
                <a:cs typeface="Palatino Linotype"/>
              </a:rPr>
              <a:t>Top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right: </a:t>
            </a:r>
            <a:r>
              <a:rPr sz="1100" spc="65" dirty="0">
                <a:cs typeface="PMingLiU"/>
              </a:rPr>
              <a:t>In </a:t>
            </a:r>
            <a:r>
              <a:rPr sz="1100" spc="70" dirty="0">
                <a:cs typeface="PMingLiU"/>
              </a:rPr>
              <a:t>Step </a:t>
            </a:r>
            <a:r>
              <a:rPr sz="1100" spc="60" dirty="0">
                <a:cs typeface="PMingLiU"/>
              </a:rPr>
              <a:t>2(a),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cluster </a:t>
            </a:r>
            <a:r>
              <a:rPr sz="1100" spc="50" dirty="0">
                <a:cs typeface="PMingLiU"/>
              </a:rPr>
              <a:t>centroids </a:t>
            </a:r>
            <a:r>
              <a:rPr sz="1100" spc="60" dirty="0">
                <a:cs typeface="PMingLiU"/>
              </a:rPr>
              <a:t>are </a:t>
            </a:r>
            <a:r>
              <a:rPr sz="1100" spc="70" dirty="0">
                <a:cs typeface="PMingLiU"/>
              </a:rPr>
              <a:t>computed.  </a:t>
            </a:r>
            <a:r>
              <a:rPr sz="1100" spc="60" dirty="0">
                <a:cs typeface="PMingLiU"/>
              </a:rPr>
              <a:t>These are </a:t>
            </a:r>
            <a:r>
              <a:rPr sz="1100" spc="45" dirty="0">
                <a:cs typeface="PMingLiU"/>
              </a:rPr>
              <a:t>shown </a:t>
            </a:r>
            <a:r>
              <a:rPr sz="1100" spc="55" dirty="0">
                <a:cs typeface="PMingLiU"/>
              </a:rPr>
              <a:t>as </a:t>
            </a:r>
            <a:r>
              <a:rPr sz="1100" spc="45" dirty="0">
                <a:cs typeface="PMingLiU"/>
              </a:rPr>
              <a:t>large </a:t>
            </a:r>
            <a:r>
              <a:rPr sz="1100" spc="40" dirty="0">
                <a:cs typeface="PMingLiU"/>
              </a:rPr>
              <a:t>colored disks. </a:t>
            </a:r>
            <a:r>
              <a:rPr sz="1100" spc="50" dirty="0">
                <a:cs typeface="PMingLiU"/>
              </a:rPr>
              <a:t>Initially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centroids </a:t>
            </a:r>
            <a:r>
              <a:rPr sz="1100" spc="60" dirty="0">
                <a:cs typeface="PMingLiU"/>
              </a:rPr>
              <a:t>are </a:t>
            </a:r>
            <a:r>
              <a:rPr sz="1100" spc="65" dirty="0">
                <a:cs typeface="PMingLiU"/>
              </a:rPr>
              <a:t>almost </a:t>
            </a:r>
            <a:r>
              <a:rPr sz="1100" spc="50" dirty="0">
                <a:cs typeface="PMingLiU"/>
              </a:rPr>
              <a:t>completely </a:t>
            </a:r>
            <a:r>
              <a:rPr sz="1100" spc="45" dirty="0">
                <a:cs typeface="PMingLiU"/>
              </a:rPr>
              <a:t>overlapping </a:t>
            </a:r>
            <a:r>
              <a:rPr sz="1100" spc="55" dirty="0">
                <a:cs typeface="PMingLiU"/>
              </a:rPr>
              <a:t>because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initial </a:t>
            </a:r>
            <a:r>
              <a:rPr sz="1100" spc="55" dirty="0">
                <a:cs typeface="PMingLiU"/>
              </a:rPr>
              <a:t>cluster assignments </a:t>
            </a:r>
            <a:r>
              <a:rPr sz="1100" spc="35" dirty="0">
                <a:cs typeface="PMingLiU"/>
              </a:rPr>
              <a:t>were </a:t>
            </a:r>
            <a:r>
              <a:rPr sz="1100" spc="40" dirty="0">
                <a:cs typeface="PMingLiU"/>
              </a:rPr>
              <a:t>chosen </a:t>
            </a:r>
            <a:r>
              <a:rPr sz="1100" spc="110" dirty="0">
                <a:cs typeface="PMingLiU"/>
              </a:rPr>
              <a:t>at</a:t>
            </a:r>
            <a:r>
              <a:rPr sz="1100" spc="21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random.</a:t>
            </a:r>
            <a:endParaRPr sz="1100">
              <a:cs typeface="PMingLiU"/>
            </a:endParaRPr>
          </a:p>
          <a:p>
            <a:pPr marL="289560" marR="1447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i="1" spc="40" dirty="0">
                <a:solidFill>
                  <a:srgbClr val="009900"/>
                </a:solidFill>
                <a:cs typeface="Palatino Linotype"/>
              </a:rPr>
              <a:t>Bottom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left: </a:t>
            </a:r>
            <a:r>
              <a:rPr sz="1100" spc="65" dirty="0">
                <a:cs typeface="PMingLiU"/>
              </a:rPr>
              <a:t>In </a:t>
            </a:r>
            <a:r>
              <a:rPr sz="1100" spc="70" dirty="0">
                <a:cs typeface="PMingLiU"/>
              </a:rPr>
              <a:t>Step </a:t>
            </a:r>
            <a:r>
              <a:rPr sz="1100" spc="60" dirty="0">
                <a:cs typeface="PMingLiU"/>
              </a:rPr>
              <a:t>2(b), </a:t>
            </a:r>
            <a:r>
              <a:rPr sz="1100" spc="45" dirty="0">
                <a:cs typeface="PMingLiU"/>
              </a:rPr>
              <a:t>each </a:t>
            </a:r>
            <a:r>
              <a:rPr sz="1100" spc="55" dirty="0">
                <a:cs typeface="PMingLiU"/>
              </a:rPr>
              <a:t>observation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assigned </a:t>
            </a:r>
            <a:r>
              <a:rPr sz="1100" spc="80" dirty="0">
                <a:cs typeface="PMingLiU"/>
              </a:rPr>
              <a:t>to  the </a:t>
            </a:r>
            <a:r>
              <a:rPr sz="1100" spc="65" dirty="0">
                <a:cs typeface="PMingLiU"/>
              </a:rPr>
              <a:t>nearest </a:t>
            </a:r>
            <a:r>
              <a:rPr sz="1100" spc="55" dirty="0">
                <a:cs typeface="PMingLiU"/>
              </a:rPr>
              <a:t>centroid.</a:t>
            </a:r>
            <a:endParaRPr sz="1100">
              <a:cs typeface="PMingLiU"/>
            </a:endParaRPr>
          </a:p>
          <a:p>
            <a:pPr marL="289560" marR="8636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i="1" spc="40" dirty="0">
                <a:solidFill>
                  <a:srgbClr val="009900"/>
                </a:solidFill>
                <a:cs typeface="Palatino Linotype"/>
              </a:rPr>
              <a:t>Bottom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center: </a:t>
            </a:r>
            <a:r>
              <a:rPr sz="1100" spc="70" dirty="0">
                <a:cs typeface="PMingLiU"/>
              </a:rPr>
              <a:t>Step </a:t>
            </a:r>
            <a:r>
              <a:rPr sz="1100" spc="65" dirty="0">
                <a:cs typeface="PMingLiU"/>
              </a:rPr>
              <a:t>2(a)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once </a:t>
            </a:r>
            <a:r>
              <a:rPr sz="1100" spc="60" dirty="0">
                <a:cs typeface="PMingLiU"/>
              </a:rPr>
              <a:t>again </a:t>
            </a:r>
            <a:r>
              <a:rPr sz="1100" spc="55" dirty="0">
                <a:cs typeface="PMingLiU"/>
              </a:rPr>
              <a:t>performed, </a:t>
            </a:r>
            <a:r>
              <a:rPr sz="1100" spc="45" dirty="0">
                <a:cs typeface="PMingLiU"/>
              </a:rPr>
              <a:t>leading  </a:t>
            </a:r>
            <a:r>
              <a:rPr sz="1100" spc="80" dirty="0">
                <a:cs typeface="PMingLiU"/>
              </a:rPr>
              <a:t>to </a:t>
            </a:r>
            <a:r>
              <a:rPr sz="1100" spc="50" dirty="0">
                <a:cs typeface="PMingLiU"/>
              </a:rPr>
              <a:t>new </a:t>
            </a:r>
            <a:r>
              <a:rPr sz="1100" spc="55" dirty="0">
                <a:cs typeface="PMingLiU"/>
              </a:rPr>
              <a:t>cluster</a:t>
            </a:r>
            <a:r>
              <a:rPr sz="1100" spc="9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centroids.</a:t>
            </a:r>
            <a:endParaRPr sz="110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i="1" spc="40" dirty="0">
                <a:solidFill>
                  <a:srgbClr val="009900"/>
                </a:solidFill>
                <a:cs typeface="Palatino Linotype"/>
              </a:rPr>
              <a:t>Bottom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right: </a:t>
            </a: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results </a:t>
            </a:r>
            <a:r>
              <a:rPr sz="1100" spc="65" dirty="0">
                <a:cs typeface="PMingLiU"/>
              </a:rPr>
              <a:t>obtained </a:t>
            </a:r>
            <a:r>
              <a:rPr sz="1100" spc="60" dirty="0">
                <a:cs typeface="PMingLiU"/>
              </a:rPr>
              <a:t>after </a:t>
            </a:r>
            <a:r>
              <a:rPr sz="1100" spc="25" dirty="0">
                <a:cs typeface="PMingLiU"/>
              </a:rPr>
              <a:t>10</a:t>
            </a:r>
            <a:r>
              <a:rPr sz="1100" spc="10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iterations.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object 904"/>
          <p:cNvSpPr txBox="1"/>
          <p:nvPr/>
        </p:nvSpPr>
        <p:spPr>
          <a:xfrm>
            <a:off x="967422" y="130175"/>
            <a:ext cx="26752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3333B2"/>
                </a:solidFill>
                <a:cs typeface="Georgia"/>
              </a:rPr>
              <a:t>Example: </a:t>
            </a:r>
            <a:r>
              <a:rPr sz="1400" spc="-35" dirty="0">
                <a:solidFill>
                  <a:srgbClr val="3333B2"/>
                </a:solidFill>
                <a:cs typeface="Georgia"/>
              </a:rPr>
              <a:t>different </a:t>
            </a:r>
            <a:r>
              <a:rPr sz="1400" spc="-10" dirty="0">
                <a:solidFill>
                  <a:srgbClr val="3333B2"/>
                </a:solidFill>
                <a:cs typeface="Georgia"/>
              </a:rPr>
              <a:t>starting </a:t>
            </a:r>
            <a:r>
              <a:rPr sz="1400" spc="-35" dirty="0">
                <a:solidFill>
                  <a:srgbClr val="3333B2"/>
                </a:solidFill>
                <a:cs typeface="Georgia"/>
              </a:rPr>
              <a:t>values</a:t>
            </a:r>
            <a:endParaRPr sz="1400" dirty="0">
              <a:cs typeface="Georgia"/>
            </a:endParaRPr>
          </a:p>
        </p:txBody>
      </p:sp>
      <p:sp>
        <p:nvSpPr>
          <p:cNvPr id="1812" name="object 18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pic>
        <p:nvPicPr>
          <p:cNvPr id="1814" name="Picture 1813">
            <a:extLst>
              <a:ext uri="{FF2B5EF4-FFF2-40B4-BE49-F238E27FC236}">
                <a16:creationId xmlns:a16="http://schemas.microsoft.com/office/drawing/2014/main" id="{2906B489-A9E1-441C-8E1A-47961BCE2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58775"/>
            <a:ext cx="3124200" cy="301096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0492" y="211465"/>
            <a:ext cx="20656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15" dirty="0">
                <a:latin typeface="+mn-lt"/>
              </a:rPr>
              <a:t>Previous</a:t>
            </a:r>
            <a:r>
              <a:rPr spc="114" dirty="0">
                <a:latin typeface="+mn-lt"/>
              </a:rPr>
              <a:t> </a:t>
            </a:r>
            <a:r>
              <a:rPr spc="-15" dirty="0">
                <a:latin typeface="+mn-lt"/>
              </a:rPr>
              <a:t>Figure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901952"/>
            <a:ext cx="4091356" cy="209711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4130">
              <a:lnSpc>
                <a:spcPct val="102600"/>
              </a:lnSpc>
              <a:spcBef>
                <a:spcPts val="55"/>
              </a:spcBef>
            </a:pPr>
            <a:r>
              <a:rPr sz="1100" i="1" spc="85" dirty="0">
                <a:cs typeface="Times New Roman"/>
              </a:rPr>
              <a:t>K</a:t>
            </a:r>
            <a:r>
              <a:rPr sz="1100" spc="85" dirty="0">
                <a:cs typeface="PMingLiU"/>
              </a:rPr>
              <a:t>-means </a:t>
            </a:r>
            <a:r>
              <a:rPr sz="1100" spc="50" dirty="0">
                <a:cs typeface="PMingLiU"/>
              </a:rPr>
              <a:t>clustering </a:t>
            </a:r>
            <a:r>
              <a:rPr sz="1100" spc="55" dirty="0">
                <a:cs typeface="PMingLiU"/>
              </a:rPr>
              <a:t>performed </a:t>
            </a:r>
            <a:r>
              <a:rPr sz="1100" spc="30" dirty="0">
                <a:cs typeface="PMingLiU"/>
              </a:rPr>
              <a:t>six </a:t>
            </a:r>
            <a:r>
              <a:rPr sz="1100" spc="60" dirty="0">
                <a:cs typeface="PMingLiU"/>
              </a:rPr>
              <a:t>times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spc="95" dirty="0">
                <a:cs typeface="PMingLiU"/>
              </a:rPr>
              <a:t>data </a:t>
            </a:r>
            <a:r>
              <a:rPr sz="1100" spc="50" dirty="0">
                <a:cs typeface="PMingLiU"/>
              </a:rPr>
              <a:t>from  previous </a:t>
            </a:r>
            <a:r>
              <a:rPr sz="1100" spc="30" dirty="0">
                <a:cs typeface="PMingLiU"/>
              </a:rPr>
              <a:t>figure </a:t>
            </a:r>
            <a:r>
              <a:rPr sz="1100" spc="70" dirty="0">
                <a:cs typeface="PMingLiU"/>
              </a:rPr>
              <a:t>with </a:t>
            </a:r>
            <a:r>
              <a:rPr sz="1100" i="1" spc="190" dirty="0">
                <a:cs typeface="Times New Roman"/>
              </a:rPr>
              <a:t>K </a:t>
            </a:r>
            <a:r>
              <a:rPr sz="1100" spc="260" dirty="0">
                <a:cs typeface="PMingLiU"/>
              </a:rPr>
              <a:t>= </a:t>
            </a:r>
            <a:r>
              <a:rPr sz="1100" spc="35" dirty="0">
                <a:cs typeface="PMingLiU"/>
              </a:rPr>
              <a:t>3, </a:t>
            </a:r>
            <a:r>
              <a:rPr sz="1100" spc="45" dirty="0">
                <a:cs typeface="PMingLiU"/>
              </a:rPr>
              <a:t>each </a:t>
            </a:r>
            <a:r>
              <a:rPr sz="1100" spc="70" dirty="0">
                <a:cs typeface="PMingLiU"/>
              </a:rPr>
              <a:t>time with </a:t>
            </a:r>
            <a:r>
              <a:rPr sz="1100" spc="85" dirty="0">
                <a:cs typeface="PMingLiU"/>
              </a:rPr>
              <a:t>a </a:t>
            </a:r>
            <a:r>
              <a:rPr sz="1100" spc="40">
                <a:cs typeface="PMingLiU"/>
              </a:rPr>
              <a:t>different</a:t>
            </a:r>
            <a:r>
              <a:rPr sz="1100" spc="-100">
                <a:cs typeface="PMingLiU"/>
              </a:rPr>
              <a:t> </a:t>
            </a:r>
            <a:r>
              <a:rPr lang="en-US" sz="1100" spc="-100">
                <a:cs typeface="PMingLiU"/>
              </a:rPr>
              <a:t>  </a:t>
            </a:r>
            <a:r>
              <a:rPr sz="1100" spc="75">
                <a:cs typeface="PMingLiU"/>
              </a:rPr>
              <a:t>random  </a:t>
            </a:r>
            <a:r>
              <a:rPr sz="1100" spc="55" dirty="0">
                <a:cs typeface="PMingLiU"/>
              </a:rPr>
              <a:t>assignment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 in </a:t>
            </a:r>
            <a:r>
              <a:rPr sz="1100" spc="70" dirty="0">
                <a:cs typeface="PMingLiU"/>
              </a:rPr>
              <a:t>Step </a:t>
            </a:r>
            <a:r>
              <a:rPr sz="1100" spc="25" dirty="0">
                <a:cs typeface="PMingLiU"/>
              </a:rPr>
              <a:t>1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i="1" spc="85">
                <a:cs typeface="Times New Roman"/>
              </a:rPr>
              <a:t>K</a:t>
            </a:r>
            <a:r>
              <a:rPr sz="1100" spc="85">
                <a:cs typeface="PMingLiU"/>
              </a:rPr>
              <a:t>-means </a:t>
            </a:r>
            <a:r>
              <a:rPr sz="1100" spc="60">
                <a:cs typeface="PMingLiU"/>
              </a:rPr>
              <a:t>algorithm</a:t>
            </a:r>
            <a:r>
              <a:rPr sz="1100" spc="60" dirty="0">
                <a:cs typeface="PMingLiU"/>
              </a:rPr>
              <a:t>.</a:t>
            </a:r>
            <a:endParaRPr lang="en-US" sz="1100" spc="60" dirty="0">
              <a:cs typeface="PMingLiU"/>
            </a:endParaRPr>
          </a:p>
          <a:p>
            <a:pPr marL="12700" marR="24130">
              <a:lnSpc>
                <a:spcPct val="102600"/>
              </a:lnSpc>
              <a:spcBef>
                <a:spcPts val="55"/>
              </a:spcBef>
            </a:pPr>
            <a:endParaRPr sz="1100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45" dirty="0">
                <a:cs typeface="PMingLiU"/>
              </a:rPr>
              <a:t>Above each </a:t>
            </a:r>
            <a:r>
              <a:rPr sz="1100" spc="65" dirty="0">
                <a:cs typeface="PMingLiU"/>
              </a:rPr>
              <a:t>plot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objective</a:t>
            </a:r>
            <a:r>
              <a:rPr sz="1100" spc="300" dirty="0">
                <a:cs typeface="PMingLiU"/>
              </a:rPr>
              <a:t> </a:t>
            </a:r>
            <a:r>
              <a:rPr sz="1100" spc="55" dirty="0">
                <a:cs typeface="PMingLiU"/>
                <a:hlinkClick r:id="rId2" action="ppaction://hlinksldjump"/>
              </a:rPr>
              <a:t>(4).</a:t>
            </a:r>
            <a:endParaRPr sz="1100" dirty="0">
              <a:cs typeface="PMingLiU"/>
            </a:endParaRPr>
          </a:p>
          <a:p>
            <a:pPr marL="12700" marR="5080">
              <a:lnSpc>
                <a:spcPct val="102600"/>
              </a:lnSpc>
            </a:pPr>
            <a:r>
              <a:rPr sz="1100" spc="75" dirty="0">
                <a:cs typeface="PMingLiU"/>
              </a:rPr>
              <a:t>Three </a:t>
            </a:r>
            <a:r>
              <a:rPr sz="1100" spc="40" dirty="0">
                <a:cs typeface="PMingLiU"/>
              </a:rPr>
              <a:t>different local </a:t>
            </a:r>
            <a:r>
              <a:rPr sz="1100" spc="75" dirty="0">
                <a:cs typeface="PMingLiU"/>
              </a:rPr>
              <a:t>optima </a:t>
            </a:r>
            <a:r>
              <a:rPr sz="1100" spc="35" dirty="0">
                <a:cs typeface="PMingLiU"/>
              </a:rPr>
              <a:t>were </a:t>
            </a:r>
            <a:r>
              <a:rPr sz="1100" spc="65" dirty="0">
                <a:cs typeface="PMingLiU"/>
              </a:rPr>
              <a:t>obtained, </a:t>
            </a:r>
            <a:r>
              <a:rPr sz="1100" spc="45" dirty="0">
                <a:cs typeface="PMingLiU"/>
              </a:rPr>
              <a:t>one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which  </a:t>
            </a:r>
            <a:r>
              <a:rPr sz="1100" spc="60" dirty="0">
                <a:cs typeface="PMingLiU"/>
              </a:rPr>
              <a:t>resulted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smaller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objective </a:t>
            </a:r>
            <a:r>
              <a:rPr sz="1100" spc="85" dirty="0">
                <a:cs typeface="PMingLiU"/>
              </a:rPr>
              <a:t>and </a:t>
            </a:r>
            <a:r>
              <a:rPr sz="1100" spc="45" dirty="0">
                <a:cs typeface="PMingLiU"/>
              </a:rPr>
              <a:t>provides </a:t>
            </a:r>
            <a:r>
              <a:rPr sz="1100" spc="85">
                <a:cs typeface="PMingLiU"/>
              </a:rPr>
              <a:t>better </a:t>
            </a:r>
            <a:r>
              <a:rPr sz="1100" spc="65">
                <a:cs typeface="PMingLiU"/>
              </a:rPr>
              <a:t>separation </a:t>
            </a:r>
            <a:r>
              <a:rPr sz="1100" spc="55" dirty="0">
                <a:cs typeface="PMingLiU"/>
              </a:rPr>
              <a:t>between </a:t>
            </a:r>
            <a:r>
              <a:rPr sz="1100" spc="80" dirty="0">
                <a:cs typeface="PMingLiU"/>
              </a:rPr>
              <a:t>the</a:t>
            </a:r>
            <a:r>
              <a:rPr sz="1100" spc="10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clusters.</a:t>
            </a:r>
            <a:endParaRPr lang="en-US" sz="1100" spc="50" dirty="0">
              <a:cs typeface="PMingLiU"/>
            </a:endParaRPr>
          </a:p>
          <a:p>
            <a:pPr marL="12700" marR="5080">
              <a:lnSpc>
                <a:spcPct val="102600"/>
              </a:lnSpc>
            </a:pPr>
            <a:endParaRPr sz="1100" dirty="0">
              <a:cs typeface="PMingLiU"/>
            </a:endParaRPr>
          </a:p>
          <a:p>
            <a:pPr marL="12700" marR="63500">
              <a:lnSpc>
                <a:spcPct val="102600"/>
              </a:lnSpc>
            </a:pPr>
            <a:r>
              <a:rPr sz="1100" spc="65" dirty="0">
                <a:cs typeface="PMingLiU"/>
              </a:rPr>
              <a:t>Those </a:t>
            </a:r>
            <a:r>
              <a:rPr sz="1100" spc="50" dirty="0">
                <a:cs typeface="PMingLiU"/>
              </a:rPr>
              <a:t>labeled </a:t>
            </a:r>
            <a:r>
              <a:rPr sz="1100" spc="45" dirty="0">
                <a:cs typeface="PMingLiU"/>
              </a:rPr>
              <a:t>in </a:t>
            </a:r>
            <a:r>
              <a:rPr sz="1100" spc="65" dirty="0">
                <a:cs typeface="PMingLiU"/>
              </a:rPr>
              <a:t>red </a:t>
            </a:r>
            <a:r>
              <a:rPr sz="1100" spc="35" dirty="0">
                <a:cs typeface="PMingLiU"/>
              </a:rPr>
              <a:t>all </a:t>
            </a:r>
            <a:r>
              <a:rPr sz="1100" spc="40" dirty="0">
                <a:cs typeface="PMingLiU"/>
              </a:rPr>
              <a:t>achieved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same </a:t>
            </a:r>
            <a:r>
              <a:rPr sz="1100" spc="75" dirty="0">
                <a:cs typeface="PMingLiU"/>
              </a:rPr>
              <a:t>best </a:t>
            </a:r>
            <a:r>
              <a:rPr sz="1100" spc="50" dirty="0">
                <a:cs typeface="PMingLiU"/>
              </a:rPr>
              <a:t>solution, </a:t>
            </a:r>
            <a:r>
              <a:rPr sz="1100" spc="70">
                <a:cs typeface="PMingLiU"/>
              </a:rPr>
              <a:t>with </a:t>
            </a:r>
            <a:r>
              <a:rPr sz="1100" spc="85">
                <a:cs typeface="PMingLiU"/>
              </a:rPr>
              <a:t>an </a:t>
            </a:r>
            <a:r>
              <a:rPr sz="1100" spc="50" dirty="0">
                <a:cs typeface="PMingLiU"/>
              </a:rPr>
              <a:t>objective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</a:t>
            </a:r>
            <a:r>
              <a:rPr sz="1100" spc="120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235.8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818" y="211465"/>
            <a:ext cx="28854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 </a:t>
            </a:r>
            <a:r>
              <a:rPr spc="-10" dirty="0">
                <a:latin typeface="+mn-lt"/>
              </a:rPr>
              <a:t>Goals </a:t>
            </a:r>
            <a:r>
              <a:rPr spc="-40" dirty="0">
                <a:latin typeface="+mn-lt"/>
              </a:rPr>
              <a:t>of </a:t>
            </a:r>
            <a:r>
              <a:rPr spc="-30" dirty="0">
                <a:latin typeface="+mn-lt"/>
              </a:rPr>
              <a:t>Unsupervised</a:t>
            </a:r>
            <a:r>
              <a:rPr spc="-70" dirty="0">
                <a:latin typeface="+mn-lt"/>
              </a:rPr>
              <a:t> </a:t>
            </a:r>
            <a:r>
              <a:rPr spc="-25" dirty="0">
                <a:latin typeface="+mn-lt"/>
              </a:rPr>
              <a:t>Learning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941348"/>
            <a:ext cx="3735070" cy="188936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goal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discover </a:t>
            </a:r>
            <a:r>
              <a:rPr sz="1100" spc="55" dirty="0">
                <a:cs typeface="PMingLiU"/>
              </a:rPr>
              <a:t>interesting </a:t>
            </a:r>
            <a:r>
              <a:rPr sz="1100" spc="60" dirty="0">
                <a:cs typeface="PMingLiU"/>
              </a:rPr>
              <a:t>things </a:t>
            </a:r>
            <a:r>
              <a:rPr sz="1100" spc="90" dirty="0">
                <a:cs typeface="PMingLiU"/>
              </a:rPr>
              <a:t>about </a:t>
            </a:r>
            <a:r>
              <a:rPr sz="1100" spc="80" dirty="0">
                <a:cs typeface="PMingLiU"/>
              </a:rPr>
              <a:t>the  </a:t>
            </a:r>
            <a:r>
              <a:rPr sz="1100" spc="60" dirty="0">
                <a:cs typeface="PMingLiU"/>
              </a:rPr>
              <a:t>measurements: </a:t>
            </a:r>
            <a:r>
              <a:rPr sz="1100" spc="20" dirty="0">
                <a:cs typeface="PMingLiU"/>
              </a:rPr>
              <a:t>is </a:t>
            </a:r>
            <a:r>
              <a:rPr sz="1100" spc="70" dirty="0">
                <a:cs typeface="PMingLiU"/>
              </a:rPr>
              <a:t>there </a:t>
            </a:r>
            <a:r>
              <a:rPr sz="1100" spc="85" dirty="0">
                <a:cs typeface="PMingLiU"/>
              </a:rPr>
              <a:t>an </a:t>
            </a:r>
            <a:r>
              <a:rPr sz="1100" spc="50" dirty="0">
                <a:cs typeface="PMingLiU"/>
              </a:rPr>
              <a:t>informative </a:t>
            </a:r>
            <a:r>
              <a:rPr sz="1100" spc="40" dirty="0">
                <a:cs typeface="PMingLiU"/>
              </a:rPr>
              <a:t>way </a:t>
            </a:r>
            <a:r>
              <a:rPr sz="1100" spc="80" dirty="0">
                <a:cs typeface="PMingLiU"/>
              </a:rPr>
              <a:t>to </a:t>
            </a:r>
            <a:r>
              <a:rPr sz="1100" spc="35" dirty="0">
                <a:cs typeface="PMingLiU"/>
              </a:rPr>
              <a:t>visualize </a:t>
            </a:r>
            <a:r>
              <a:rPr sz="1100" spc="80" dirty="0">
                <a:cs typeface="PMingLiU"/>
              </a:rPr>
              <a:t>the  </a:t>
            </a:r>
            <a:r>
              <a:rPr sz="1100" spc="90" dirty="0">
                <a:cs typeface="PMingLiU"/>
              </a:rPr>
              <a:t>data? Can </a:t>
            </a:r>
            <a:r>
              <a:rPr sz="1100" spc="15" dirty="0">
                <a:cs typeface="PMingLiU"/>
              </a:rPr>
              <a:t>we </a:t>
            </a:r>
            <a:r>
              <a:rPr sz="1100" spc="35" dirty="0">
                <a:cs typeface="PMingLiU"/>
              </a:rPr>
              <a:t>discover </a:t>
            </a:r>
            <a:r>
              <a:rPr sz="1100" spc="60" dirty="0">
                <a:cs typeface="PMingLiU"/>
              </a:rPr>
              <a:t>subgroups </a:t>
            </a:r>
            <a:r>
              <a:rPr sz="1100" spc="65" dirty="0">
                <a:cs typeface="PMingLiU"/>
              </a:rPr>
              <a:t>among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variables </a:t>
            </a:r>
            <a:r>
              <a:rPr sz="1100" spc="55" dirty="0">
                <a:cs typeface="PMingLiU"/>
              </a:rPr>
              <a:t>or  </a:t>
            </a:r>
            <a:r>
              <a:rPr sz="1100" spc="65" dirty="0">
                <a:cs typeface="PMingLiU"/>
              </a:rPr>
              <a:t>among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observations?</a:t>
            </a:r>
            <a:endParaRPr sz="110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40" dirty="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discuss </a:t>
            </a:r>
            <a:r>
              <a:rPr sz="1100" spc="45" dirty="0">
                <a:cs typeface="PMingLiU"/>
              </a:rPr>
              <a:t>two</a:t>
            </a:r>
            <a:r>
              <a:rPr sz="1100" spc="14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methods:</a:t>
            </a:r>
            <a:endParaRPr sz="1100" dirty="0">
              <a:cs typeface="PMingLiU"/>
            </a:endParaRPr>
          </a:p>
          <a:p>
            <a:pPr marL="422275" marR="339725" lvl="1" indent="-128270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r>
              <a:rPr sz="1000" i="1" spc="15" dirty="0">
                <a:solidFill>
                  <a:srgbClr val="009900"/>
                </a:solidFill>
                <a:cs typeface="Palatino Linotype"/>
              </a:rPr>
              <a:t>principal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components analysis</a:t>
            </a:r>
            <a:r>
              <a:rPr sz="1000" spc="20" dirty="0">
                <a:cs typeface="PMingLiU"/>
              </a:rPr>
              <a:t>, </a:t>
            </a:r>
            <a:r>
              <a:rPr sz="1000" spc="80" dirty="0">
                <a:cs typeface="PMingLiU"/>
              </a:rPr>
              <a:t>a </a:t>
            </a:r>
            <a:r>
              <a:rPr sz="1000" spc="55" dirty="0">
                <a:cs typeface="PMingLiU"/>
              </a:rPr>
              <a:t>tool </a:t>
            </a:r>
            <a:r>
              <a:rPr sz="1000" spc="50" dirty="0">
                <a:cs typeface="PMingLiU"/>
              </a:rPr>
              <a:t>used </a:t>
            </a:r>
            <a:r>
              <a:rPr sz="1000" spc="30" dirty="0">
                <a:cs typeface="PMingLiU"/>
              </a:rPr>
              <a:t>for </a:t>
            </a:r>
            <a:r>
              <a:rPr sz="1000" spc="90" dirty="0">
                <a:cs typeface="PMingLiU"/>
              </a:rPr>
              <a:t>data  </a:t>
            </a:r>
            <a:r>
              <a:rPr sz="1000" spc="50" dirty="0">
                <a:cs typeface="PMingLiU"/>
              </a:rPr>
              <a:t>visualization or </a:t>
            </a:r>
            <a:r>
              <a:rPr sz="1000" spc="90" dirty="0">
                <a:cs typeface="PMingLiU"/>
              </a:rPr>
              <a:t>data </a:t>
            </a:r>
            <a:r>
              <a:rPr sz="1000" spc="45" dirty="0">
                <a:cs typeface="PMingLiU"/>
              </a:rPr>
              <a:t>pre-processing </a:t>
            </a:r>
            <a:r>
              <a:rPr sz="1000" spc="40" dirty="0">
                <a:cs typeface="PMingLiU"/>
              </a:rPr>
              <a:t>before </a:t>
            </a:r>
            <a:r>
              <a:rPr sz="1000" spc="50" dirty="0">
                <a:cs typeface="PMingLiU"/>
              </a:rPr>
              <a:t>supervised  techniques </a:t>
            </a:r>
            <a:r>
              <a:rPr sz="1000" spc="60" dirty="0">
                <a:cs typeface="PMingLiU"/>
              </a:rPr>
              <a:t>are </a:t>
            </a:r>
            <a:r>
              <a:rPr sz="1000" spc="50" dirty="0">
                <a:cs typeface="PMingLiU"/>
              </a:rPr>
              <a:t>applied,</a:t>
            </a:r>
            <a:r>
              <a:rPr sz="1000" spc="95" dirty="0">
                <a:cs typeface="PMingLiU"/>
              </a:rPr>
              <a:t> </a:t>
            </a:r>
            <a:r>
              <a:rPr sz="1000" spc="80" dirty="0">
                <a:cs typeface="PMingLiU"/>
              </a:rPr>
              <a:t>and</a:t>
            </a:r>
            <a:endParaRPr sz="1000" dirty="0">
              <a:cs typeface="PMingLiU"/>
            </a:endParaRPr>
          </a:p>
          <a:p>
            <a:pPr marL="422275" marR="476884" lvl="1" indent="-128270">
              <a:lnSpc>
                <a:spcPts val="1200"/>
              </a:lnSpc>
              <a:spcBef>
                <a:spcPts val="2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r>
              <a:rPr sz="1000" i="1" spc="10" dirty="0">
                <a:solidFill>
                  <a:srgbClr val="009900"/>
                </a:solidFill>
                <a:cs typeface="Palatino Linotype"/>
              </a:rPr>
              <a:t>clustering</a:t>
            </a:r>
            <a:r>
              <a:rPr sz="1000" spc="10" dirty="0">
                <a:cs typeface="PMingLiU"/>
              </a:rPr>
              <a:t>, </a:t>
            </a:r>
            <a:r>
              <a:rPr sz="1000" spc="80" dirty="0">
                <a:cs typeface="PMingLiU"/>
              </a:rPr>
              <a:t>a </a:t>
            </a:r>
            <a:r>
              <a:rPr sz="1000" spc="70" dirty="0">
                <a:cs typeface="PMingLiU"/>
              </a:rPr>
              <a:t>broad </a:t>
            </a:r>
            <a:r>
              <a:rPr sz="1000" spc="35" dirty="0">
                <a:cs typeface="PMingLiU"/>
              </a:rPr>
              <a:t>class </a:t>
            </a:r>
            <a:r>
              <a:rPr sz="1000" spc="5" dirty="0">
                <a:cs typeface="PMingLiU"/>
              </a:rPr>
              <a:t>of </a:t>
            </a:r>
            <a:r>
              <a:rPr sz="1000" spc="70" dirty="0">
                <a:cs typeface="PMingLiU"/>
              </a:rPr>
              <a:t>methods </a:t>
            </a:r>
            <a:r>
              <a:rPr sz="1000" spc="30" dirty="0">
                <a:cs typeface="PMingLiU"/>
              </a:rPr>
              <a:t>for </a:t>
            </a:r>
            <a:r>
              <a:rPr sz="1000" spc="35" dirty="0">
                <a:cs typeface="PMingLiU"/>
              </a:rPr>
              <a:t>discovering  </a:t>
            </a:r>
            <a:r>
              <a:rPr sz="1000" spc="60" dirty="0">
                <a:cs typeface="PMingLiU"/>
              </a:rPr>
              <a:t>unknown </a:t>
            </a:r>
            <a:r>
              <a:rPr sz="1000" spc="55" dirty="0">
                <a:cs typeface="PMingLiU"/>
              </a:rPr>
              <a:t>subgroups </a:t>
            </a:r>
            <a:r>
              <a:rPr sz="1000" spc="45" dirty="0">
                <a:cs typeface="PMingLiU"/>
              </a:rPr>
              <a:t>in</a:t>
            </a:r>
            <a:r>
              <a:rPr sz="1000" spc="90" dirty="0">
                <a:cs typeface="PMingLiU"/>
              </a:rPr>
              <a:t> </a:t>
            </a:r>
            <a:r>
              <a:rPr sz="1000" spc="80" dirty="0">
                <a:cs typeface="PMingLiU"/>
              </a:rPr>
              <a:t>data.</a:t>
            </a:r>
            <a:endParaRPr sz="1000" dirty="0">
              <a:cs typeface="PMingLiU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3888" y="211465"/>
            <a:ext cx="18192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0" dirty="0">
                <a:latin typeface="+mn-lt"/>
              </a:rPr>
              <a:t>Hierarchical</a:t>
            </a:r>
            <a:r>
              <a:rPr spc="70" dirty="0">
                <a:latin typeface="+mn-lt"/>
              </a:rPr>
              <a:t> </a:t>
            </a:r>
            <a:r>
              <a:rPr spc="-10" dirty="0">
                <a:latin typeface="+mn-lt"/>
              </a:rPr>
              <a:t>Clustering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00050" y="663575"/>
            <a:ext cx="3903446" cy="239488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3210" marR="2540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r>
              <a:rPr sz="1100" i="1" spc="85" dirty="0">
                <a:latin typeface="+mn-lt"/>
                <a:cs typeface="Times New Roman"/>
              </a:rPr>
              <a:t>K</a:t>
            </a:r>
            <a:r>
              <a:rPr sz="1100" spc="85" dirty="0">
                <a:latin typeface="+mn-lt"/>
              </a:rPr>
              <a:t>-means </a:t>
            </a:r>
            <a:r>
              <a:rPr sz="1100" spc="50" dirty="0">
                <a:latin typeface="+mn-lt"/>
              </a:rPr>
              <a:t>clustering requires </a:t>
            </a:r>
            <a:r>
              <a:rPr sz="1100" spc="55" dirty="0">
                <a:latin typeface="+mn-lt"/>
              </a:rPr>
              <a:t>us </a:t>
            </a:r>
            <a:r>
              <a:rPr sz="1100" spc="80" dirty="0">
                <a:latin typeface="+mn-lt"/>
              </a:rPr>
              <a:t>to </a:t>
            </a:r>
            <a:r>
              <a:rPr sz="1100" spc="40" dirty="0">
                <a:latin typeface="+mn-lt"/>
              </a:rPr>
              <a:t>pre-specify </a:t>
            </a:r>
            <a:r>
              <a:rPr sz="1100" spc="80" dirty="0">
                <a:latin typeface="+mn-lt"/>
              </a:rPr>
              <a:t>the </a:t>
            </a:r>
            <a:r>
              <a:rPr sz="1100" spc="70" dirty="0">
                <a:latin typeface="+mn-lt"/>
              </a:rPr>
              <a:t>number  </a:t>
            </a:r>
            <a:r>
              <a:rPr sz="1100" spc="5" dirty="0">
                <a:latin typeface="+mn-lt"/>
              </a:rPr>
              <a:t>of </a:t>
            </a:r>
            <a:r>
              <a:rPr sz="1100" spc="50" dirty="0">
                <a:latin typeface="+mn-lt"/>
              </a:rPr>
              <a:t>clusters </a:t>
            </a:r>
            <a:r>
              <a:rPr sz="1100" i="1" spc="155" dirty="0">
                <a:latin typeface="+mn-lt"/>
                <a:cs typeface="Times New Roman"/>
              </a:rPr>
              <a:t>K</a:t>
            </a:r>
            <a:r>
              <a:rPr sz="1100" spc="155" dirty="0">
                <a:latin typeface="+mn-lt"/>
              </a:rPr>
              <a:t>. </a:t>
            </a:r>
            <a:r>
              <a:rPr sz="1100" spc="70" dirty="0">
                <a:latin typeface="+mn-lt"/>
              </a:rPr>
              <a:t>This </a:t>
            </a:r>
            <a:r>
              <a:rPr sz="1100" spc="65" dirty="0">
                <a:latin typeface="+mn-lt"/>
              </a:rPr>
              <a:t>can </a:t>
            </a:r>
            <a:r>
              <a:rPr sz="1100" spc="70" dirty="0">
                <a:latin typeface="+mn-lt"/>
              </a:rPr>
              <a:t>be </a:t>
            </a:r>
            <a:r>
              <a:rPr sz="1100" spc="85" dirty="0">
                <a:latin typeface="+mn-lt"/>
              </a:rPr>
              <a:t>a </a:t>
            </a:r>
            <a:r>
              <a:rPr sz="1100" spc="55" dirty="0">
                <a:latin typeface="+mn-lt"/>
              </a:rPr>
              <a:t>disadvantage </a:t>
            </a:r>
            <a:r>
              <a:rPr sz="1100" spc="70" dirty="0">
                <a:latin typeface="+mn-lt"/>
              </a:rPr>
              <a:t>(later </a:t>
            </a:r>
            <a:r>
              <a:rPr sz="1100" spc="15" dirty="0">
                <a:latin typeface="+mn-lt"/>
              </a:rPr>
              <a:t>we </a:t>
            </a:r>
            <a:r>
              <a:rPr sz="1100" spc="40" dirty="0">
                <a:latin typeface="+mn-lt"/>
              </a:rPr>
              <a:t>discuss  </a:t>
            </a:r>
            <a:r>
              <a:rPr sz="1100" spc="55" dirty="0">
                <a:latin typeface="+mn-lt"/>
              </a:rPr>
              <a:t>strategies </a:t>
            </a:r>
            <a:r>
              <a:rPr sz="1100" spc="30" dirty="0">
                <a:latin typeface="+mn-lt"/>
              </a:rPr>
              <a:t>for </a:t>
            </a:r>
            <a:r>
              <a:rPr sz="1100" spc="40" dirty="0">
                <a:latin typeface="+mn-lt"/>
              </a:rPr>
              <a:t>choosing</a:t>
            </a:r>
            <a:r>
              <a:rPr sz="1100" spc="135" dirty="0">
                <a:latin typeface="+mn-lt"/>
              </a:rPr>
              <a:t> </a:t>
            </a:r>
            <a:r>
              <a:rPr sz="1100" i="1" spc="170" dirty="0">
                <a:latin typeface="+mn-lt"/>
                <a:cs typeface="Times New Roman"/>
              </a:rPr>
              <a:t>K</a:t>
            </a:r>
            <a:r>
              <a:rPr sz="1100" spc="170" dirty="0">
                <a:latin typeface="+mn-lt"/>
              </a:rPr>
              <a:t>)</a:t>
            </a:r>
            <a:endParaRPr lang="en-US" sz="1100" spc="170" dirty="0">
              <a:latin typeface="+mn-lt"/>
            </a:endParaRPr>
          </a:p>
          <a:p>
            <a:pPr marL="283210" marR="2540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endParaRPr sz="1100" dirty="0">
              <a:latin typeface="+mn-lt"/>
              <a:cs typeface="Times New Roman"/>
            </a:endParaRPr>
          </a:p>
          <a:p>
            <a:pPr marL="283210" marR="1333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r>
              <a:rPr sz="1100" i="1" spc="15" dirty="0">
                <a:solidFill>
                  <a:srgbClr val="009900"/>
                </a:solidFill>
                <a:latin typeface="+mn-lt"/>
                <a:cs typeface="Palatino Linotype"/>
              </a:rPr>
              <a:t>Hierarchical </a:t>
            </a:r>
            <a:r>
              <a:rPr sz="1100" i="1" spc="5" dirty="0">
                <a:solidFill>
                  <a:srgbClr val="009900"/>
                </a:solidFill>
                <a:latin typeface="+mn-lt"/>
                <a:cs typeface="Palatino Linotype"/>
              </a:rPr>
              <a:t>clustering </a:t>
            </a:r>
            <a:r>
              <a:rPr sz="1100" spc="20" dirty="0">
                <a:latin typeface="+mn-lt"/>
              </a:rPr>
              <a:t>is </a:t>
            </a:r>
            <a:r>
              <a:rPr sz="1100" spc="85" dirty="0">
                <a:latin typeface="+mn-lt"/>
              </a:rPr>
              <a:t>an </a:t>
            </a:r>
            <a:r>
              <a:rPr sz="1100" spc="65" dirty="0">
                <a:latin typeface="+mn-lt"/>
              </a:rPr>
              <a:t>alternative approach </a:t>
            </a:r>
            <a:r>
              <a:rPr sz="1100" spc="45" dirty="0">
                <a:latin typeface="+mn-lt"/>
              </a:rPr>
              <a:t>which  </a:t>
            </a:r>
            <a:r>
              <a:rPr sz="1100" spc="50" dirty="0">
                <a:latin typeface="+mn-lt"/>
              </a:rPr>
              <a:t>does </a:t>
            </a:r>
            <a:r>
              <a:rPr sz="1100" spc="80" dirty="0">
                <a:latin typeface="+mn-lt"/>
              </a:rPr>
              <a:t>not </a:t>
            </a:r>
            <a:r>
              <a:rPr sz="1100" spc="50" dirty="0">
                <a:latin typeface="+mn-lt"/>
              </a:rPr>
              <a:t>require </a:t>
            </a:r>
            <a:r>
              <a:rPr sz="1100" spc="110" dirty="0">
                <a:latin typeface="+mn-lt"/>
              </a:rPr>
              <a:t>that </a:t>
            </a:r>
            <a:r>
              <a:rPr sz="1100" spc="15" dirty="0">
                <a:latin typeface="+mn-lt"/>
              </a:rPr>
              <a:t>we </a:t>
            </a:r>
            <a:r>
              <a:rPr sz="1100" spc="65" dirty="0">
                <a:latin typeface="+mn-lt"/>
              </a:rPr>
              <a:t>commit </a:t>
            </a:r>
            <a:r>
              <a:rPr sz="1100" spc="80" dirty="0">
                <a:latin typeface="+mn-lt"/>
              </a:rPr>
              <a:t>to </a:t>
            </a:r>
            <a:r>
              <a:rPr sz="1100" spc="85" dirty="0">
                <a:latin typeface="+mn-lt"/>
              </a:rPr>
              <a:t>a </a:t>
            </a:r>
            <a:r>
              <a:rPr sz="1100" spc="70" dirty="0">
                <a:latin typeface="+mn-lt"/>
              </a:rPr>
              <a:t>particular </a:t>
            </a:r>
            <a:r>
              <a:rPr sz="1100" spc="25" dirty="0">
                <a:latin typeface="+mn-lt"/>
              </a:rPr>
              <a:t>choice </a:t>
            </a:r>
            <a:r>
              <a:rPr sz="1100" spc="5" dirty="0">
                <a:latin typeface="+mn-lt"/>
              </a:rPr>
              <a:t>of  </a:t>
            </a:r>
            <a:r>
              <a:rPr sz="1100" i="1" spc="155" dirty="0">
                <a:latin typeface="+mn-lt"/>
                <a:cs typeface="Times New Roman"/>
              </a:rPr>
              <a:t>K</a:t>
            </a:r>
            <a:r>
              <a:rPr sz="1100" spc="155" dirty="0">
                <a:latin typeface="+mn-lt"/>
              </a:rPr>
              <a:t>.</a:t>
            </a:r>
            <a:endParaRPr lang="en-US" sz="1100" spc="155" dirty="0">
              <a:latin typeface="+mn-lt"/>
            </a:endParaRPr>
          </a:p>
          <a:p>
            <a:pPr marL="283210" marR="1333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endParaRPr sz="1100" dirty="0">
              <a:latin typeface="+mn-lt"/>
              <a:cs typeface="Times New Roman"/>
            </a:endParaRPr>
          </a:p>
          <a:p>
            <a:pPr marL="28321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r>
              <a:rPr sz="1100" spc="65" dirty="0">
                <a:latin typeface="+mn-lt"/>
              </a:rPr>
              <a:t>In this </a:t>
            </a:r>
            <a:r>
              <a:rPr sz="1100" spc="45" dirty="0">
                <a:latin typeface="+mn-lt"/>
              </a:rPr>
              <a:t>section, </a:t>
            </a:r>
            <a:r>
              <a:rPr sz="1100" spc="15" dirty="0">
                <a:latin typeface="+mn-lt"/>
              </a:rPr>
              <a:t>we </a:t>
            </a:r>
            <a:r>
              <a:rPr sz="1100" spc="50" dirty="0">
                <a:latin typeface="+mn-lt"/>
              </a:rPr>
              <a:t>describe </a:t>
            </a:r>
            <a:r>
              <a:rPr sz="1100" i="1" spc="10" dirty="0">
                <a:solidFill>
                  <a:srgbClr val="009900"/>
                </a:solidFill>
                <a:latin typeface="+mn-lt"/>
                <a:cs typeface="Palatino Linotype"/>
              </a:rPr>
              <a:t>bottom-up </a:t>
            </a:r>
            <a:r>
              <a:rPr sz="1100" spc="55" dirty="0">
                <a:latin typeface="+mn-lt"/>
              </a:rPr>
              <a:t>or </a:t>
            </a:r>
            <a:r>
              <a:rPr sz="1100" i="1" spc="15" dirty="0">
                <a:solidFill>
                  <a:srgbClr val="009900"/>
                </a:solidFill>
                <a:latin typeface="+mn-lt"/>
                <a:cs typeface="Palatino Linotype"/>
              </a:rPr>
              <a:t>agglomerative </a:t>
            </a:r>
            <a:r>
              <a:rPr sz="1100" i="1" spc="15" dirty="0">
                <a:latin typeface="+mn-lt"/>
                <a:cs typeface="Palatino Linotype"/>
              </a:rPr>
              <a:t> </a:t>
            </a:r>
            <a:r>
              <a:rPr sz="1100" spc="50" dirty="0">
                <a:latin typeface="+mn-lt"/>
              </a:rPr>
              <a:t>clustering. </a:t>
            </a:r>
            <a:r>
              <a:rPr sz="1100" spc="70" dirty="0">
                <a:latin typeface="+mn-lt"/>
              </a:rPr>
              <a:t>This </a:t>
            </a:r>
            <a:r>
              <a:rPr sz="1100" spc="20" dirty="0">
                <a:latin typeface="+mn-lt"/>
              </a:rPr>
              <a:t>is </a:t>
            </a:r>
            <a:r>
              <a:rPr sz="1100" spc="80" dirty="0">
                <a:latin typeface="+mn-lt"/>
              </a:rPr>
              <a:t>the </a:t>
            </a:r>
            <a:r>
              <a:rPr sz="1100" spc="70" dirty="0">
                <a:latin typeface="+mn-lt"/>
              </a:rPr>
              <a:t>most </a:t>
            </a:r>
            <a:r>
              <a:rPr sz="1100" spc="60" dirty="0">
                <a:latin typeface="+mn-lt"/>
              </a:rPr>
              <a:t>common </a:t>
            </a:r>
            <a:r>
              <a:rPr sz="1100" spc="75" dirty="0">
                <a:latin typeface="+mn-lt"/>
              </a:rPr>
              <a:t>type </a:t>
            </a:r>
            <a:r>
              <a:rPr sz="1100" spc="5" dirty="0">
                <a:latin typeface="+mn-lt"/>
              </a:rPr>
              <a:t>of </a:t>
            </a:r>
            <a:r>
              <a:rPr sz="1100" spc="50" dirty="0">
                <a:latin typeface="+mn-lt"/>
              </a:rPr>
              <a:t>hierarchical  clustering, </a:t>
            </a:r>
            <a:r>
              <a:rPr sz="1100" spc="85" dirty="0">
                <a:latin typeface="+mn-lt"/>
              </a:rPr>
              <a:t>and </a:t>
            </a:r>
            <a:r>
              <a:rPr sz="1100" spc="35" dirty="0">
                <a:latin typeface="+mn-lt"/>
              </a:rPr>
              <a:t>refers </a:t>
            </a:r>
            <a:r>
              <a:rPr sz="1100" spc="80" dirty="0">
                <a:latin typeface="+mn-lt"/>
              </a:rPr>
              <a:t>to the </a:t>
            </a:r>
            <a:r>
              <a:rPr sz="1100" spc="55" dirty="0">
                <a:latin typeface="+mn-lt"/>
              </a:rPr>
              <a:t>fact </a:t>
            </a:r>
            <a:r>
              <a:rPr sz="1100" spc="110" dirty="0">
                <a:latin typeface="+mn-lt"/>
              </a:rPr>
              <a:t>that </a:t>
            </a:r>
            <a:r>
              <a:rPr sz="1100" spc="85" dirty="0">
                <a:latin typeface="+mn-lt"/>
              </a:rPr>
              <a:t>a </a:t>
            </a:r>
            <a:r>
              <a:rPr sz="1100" spc="70" dirty="0">
                <a:latin typeface="+mn-lt"/>
              </a:rPr>
              <a:t>dendrogram </a:t>
            </a:r>
            <a:r>
              <a:rPr sz="1100" spc="20" dirty="0">
                <a:latin typeface="+mn-lt"/>
              </a:rPr>
              <a:t>is </a:t>
            </a:r>
            <a:r>
              <a:rPr sz="1100" spc="65" dirty="0">
                <a:latin typeface="+mn-lt"/>
              </a:rPr>
              <a:t>built  </a:t>
            </a:r>
            <a:r>
              <a:rPr sz="1100" spc="75" dirty="0">
                <a:latin typeface="+mn-lt"/>
              </a:rPr>
              <a:t>starting </a:t>
            </a:r>
            <a:r>
              <a:rPr sz="1100" spc="50" dirty="0">
                <a:latin typeface="+mn-lt"/>
              </a:rPr>
              <a:t>from </a:t>
            </a:r>
            <a:r>
              <a:rPr sz="1100" spc="80" dirty="0">
                <a:latin typeface="+mn-lt"/>
              </a:rPr>
              <a:t>the </a:t>
            </a:r>
            <a:r>
              <a:rPr sz="1100" spc="30" dirty="0">
                <a:latin typeface="+mn-lt"/>
              </a:rPr>
              <a:t>leaves </a:t>
            </a:r>
            <a:r>
              <a:rPr sz="1100" spc="85" dirty="0">
                <a:latin typeface="+mn-lt"/>
              </a:rPr>
              <a:t>and </a:t>
            </a:r>
            <a:r>
              <a:rPr sz="1100" spc="45" dirty="0">
                <a:latin typeface="+mn-lt"/>
              </a:rPr>
              <a:t>combining </a:t>
            </a:r>
            <a:r>
              <a:rPr sz="1100" spc="50" dirty="0">
                <a:latin typeface="+mn-lt"/>
              </a:rPr>
              <a:t>clusters </a:t>
            </a:r>
            <a:r>
              <a:rPr sz="1100" spc="85" dirty="0">
                <a:latin typeface="+mn-lt"/>
              </a:rPr>
              <a:t>up </a:t>
            </a:r>
            <a:r>
              <a:rPr sz="1100" spc="80" dirty="0">
                <a:latin typeface="+mn-lt"/>
              </a:rPr>
              <a:t>to the  trunk.</a:t>
            </a:r>
            <a:endParaRPr sz="1100" dirty="0">
              <a:latin typeface="+mn-lt"/>
              <a:cs typeface="Palatino Linotyp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263" y="211465"/>
            <a:ext cx="289767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0" dirty="0">
                <a:latin typeface="+mn-lt"/>
              </a:rPr>
              <a:t>Hierarchical </a:t>
            </a:r>
            <a:r>
              <a:rPr spc="-10" dirty="0">
                <a:latin typeface="+mn-lt"/>
              </a:rPr>
              <a:t>Clustering</a:t>
            </a:r>
            <a:r>
              <a:rPr spc="-50" dirty="0">
                <a:latin typeface="+mn-lt"/>
              </a:rPr>
              <a:t> </a:t>
            </a:r>
            <a:r>
              <a:rPr spc="-10" dirty="0">
                <a:latin typeface="+mn-lt"/>
              </a:rPr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8180" y="2263680"/>
            <a:ext cx="11239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9360" y="2243736"/>
            <a:ext cx="11239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7429" y="2363258"/>
            <a:ext cx="1193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2638" y="2014627"/>
            <a:ext cx="11938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1792" y="2114277"/>
            <a:ext cx="11239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3455" y="1609107"/>
            <a:ext cx="1145901" cy="1405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6569" y="1727153"/>
            <a:ext cx="0" cy="1177925"/>
          </a:xfrm>
          <a:custGeom>
            <a:avLst/>
            <a:gdLst/>
            <a:ahLst/>
            <a:cxnLst/>
            <a:rect l="l" t="t" r="r" b="b"/>
            <a:pathLst>
              <a:path h="1177925">
                <a:moveTo>
                  <a:pt x="0" y="1177798"/>
                </a:moveTo>
                <a:lnTo>
                  <a:pt x="0" y="0"/>
                </a:lnTo>
              </a:path>
            </a:pathLst>
          </a:custGeom>
          <a:ln w="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4729" y="290495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51840" y="0"/>
                </a:moveTo>
                <a:lnTo>
                  <a:pt x="0" y="0"/>
                </a:lnTo>
              </a:path>
            </a:pathLst>
          </a:custGeom>
          <a:ln w="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4729" y="2610538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51840" y="0"/>
                </a:moveTo>
                <a:lnTo>
                  <a:pt x="0" y="0"/>
                </a:lnTo>
              </a:path>
            </a:pathLst>
          </a:custGeom>
          <a:ln w="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64729" y="2316053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51840" y="0"/>
                </a:moveTo>
                <a:lnTo>
                  <a:pt x="0" y="0"/>
                </a:lnTo>
              </a:path>
            </a:pathLst>
          </a:custGeom>
          <a:ln w="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64729" y="2021639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51840" y="0"/>
                </a:moveTo>
                <a:lnTo>
                  <a:pt x="0" y="0"/>
                </a:lnTo>
              </a:path>
            </a:pathLst>
          </a:custGeom>
          <a:ln w="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64729" y="1727153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51840" y="0"/>
                </a:moveTo>
                <a:lnTo>
                  <a:pt x="0" y="0"/>
                </a:lnTo>
              </a:path>
            </a:pathLst>
          </a:custGeom>
          <a:ln w="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01234" y="2868248"/>
            <a:ext cx="122555" cy="7366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01234" y="2573762"/>
            <a:ext cx="122555" cy="7366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01234" y="2279349"/>
            <a:ext cx="122555" cy="7366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01234" y="1984863"/>
            <a:ext cx="122555" cy="7366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dirty="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1234" y="1690449"/>
            <a:ext cx="122555" cy="7366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650" dirty="0"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7294" y="435633"/>
            <a:ext cx="3557956" cy="11689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approach </a:t>
            </a:r>
            <a:r>
              <a:rPr sz="1100" spc="50" dirty="0">
                <a:cs typeface="PMingLiU"/>
              </a:rPr>
              <a:t>in</a:t>
            </a:r>
            <a:r>
              <a:rPr sz="1100" spc="6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words:</a:t>
            </a:r>
            <a:endParaRPr sz="110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11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90" dirty="0">
                <a:cs typeface="PMingLiU"/>
              </a:rPr>
              <a:t>Start </a:t>
            </a:r>
            <a:r>
              <a:rPr sz="1100" spc="70" dirty="0">
                <a:cs typeface="PMingLiU"/>
              </a:rPr>
              <a:t>with </a:t>
            </a:r>
            <a:r>
              <a:rPr sz="1100" spc="45" dirty="0">
                <a:cs typeface="PMingLiU"/>
              </a:rPr>
              <a:t>each </a:t>
            </a:r>
            <a:r>
              <a:rPr sz="1100" spc="70" dirty="0">
                <a:cs typeface="PMingLiU"/>
              </a:rPr>
              <a:t>point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its </a:t>
            </a:r>
            <a:r>
              <a:rPr sz="1100" spc="40" dirty="0">
                <a:cs typeface="PMingLiU"/>
              </a:rPr>
              <a:t>own</a:t>
            </a:r>
            <a:r>
              <a:rPr sz="1100" spc="12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cluster.</a:t>
            </a:r>
            <a:endParaRPr sz="110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7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50" dirty="0">
                <a:cs typeface="PMingLiU"/>
              </a:rPr>
              <a:t>Identify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solidFill>
                  <a:srgbClr val="FF0000"/>
                </a:solidFill>
                <a:cs typeface="PMingLiU"/>
              </a:rPr>
              <a:t>closest </a:t>
            </a:r>
            <a:r>
              <a:rPr sz="1100" spc="45" dirty="0">
                <a:cs typeface="PMingLiU"/>
              </a:rPr>
              <a:t>two </a:t>
            </a:r>
            <a:r>
              <a:rPr sz="1100" spc="50" dirty="0">
                <a:cs typeface="PMingLiU"/>
              </a:rPr>
              <a:t>clusters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merge</a:t>
            </a:r>
            <a:r>
              <a:rPr sz="1100" spc="195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them.</a:t>
            </a:r>
            <a:endParaRPr sz="110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7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75" dirty="0">
                <a:cs typeface="PMingLiU"/>
              </a:rPr>
              <a:t>Repeat.</a:t>
            </a:r>
            <a:endParaRPr sz="110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7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75" dirty="0">
                <a:cs typeface="PMingLiU"/>
              </a:rPr>
              <a:t>Ends </a:t>
            </a:r>
            <a:r>
              <a:rPr sz="1100" spc="60" dirty="0">
                <a:cs typeface="PMingLiU"/>
              </a:rPr>
              <a:t>when </a:t>
            </a:r>
            <a:r>
              <a:rPr sz="1100" spc="35" dirty="0">
                <a:cs typeface="PMingLiU"/>
              </a:rPr>
              <a:t>all </a:t>
            </a:r>
            <a:r>
              <a:rPr sz="1100" spc="60" dirty="0">
                <a:cs typeface="PMingLiU"/>
              </a:rPr>
              <a:t>points are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</a:t>
            </a:r>
            <a:r>
              <a:rPr sz="1100" spc="30" dirty="0">
                <a:cs typeface="PMingLiU"/>
              </a:rPr>
              <a:t>single</a:t>
            </a:r>
            <a:r>
              <a:rPr sz="1100" spc="17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cluster.</a:t>
            </a:r>
            <a:endParaRPr sz="1100">
              <a:cs typeface="PMingLiU"/>
            </a:endParaRPr>
          </a:p>
          <a:p>
            <a:pPr marR="104139" algn="r">
              <a:lnSpc>
                <a:spcPct val="100000"/>
              </a:lnSpc>
              <a:spcBef>
                <a:spcPts val="685"/>
              </a:spcBef>
            </a:pPr>
            <a:r>
              <a:rPr sz="1000" b="1" spc="10" dirty="0">
                <a:cs typeface="Arial"/>
              </a:rPr>
              <a:t>Dendrogram</a:t>
            </a:r>
            <a:endParaRPr sz="1000"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90751" y="1666528"/>
            <a:ext cx="257175" cy="822325"/>
          </a:xfrm>
          <a:custGeom>
            <a:avLst/>
            <a:gdLst/>
            <a:ahLst/>
            <a:cxnLst/>
            <a:rect l="l" t="t" r="r" b="b"/>
            <a:pathLst>
              <a:path w="257175" h="822325">
                <a:moveTo>
                  <a:pt x="257044" y="0"/>
                </a:moveTo>
                <a:lnTo>
                  <a:pt x="0" y="0"/>
                </a:lnTo>
                <a:lnTo>
                  <a:pt x="0" y="822039"/>
                </a:lnTo>
              </a:path>
            </a:pathLst>
          </a:custGeom>
          <a:ln w="108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76484" y="2488568"/>
            <a:ext cx="114300" cy="416559"/>
          </a:xfrm>
          <a:custGeom>
            <a:avLst/>
            <a:gdLst/>
            <a:ahLst/>
            <a:cxnLst/>
            <a:rect l="l" t="t" r="r" b="b"/>
            <a:pathLst>
              <a:path w="114300" h="416560">
                <a:moveTo>
                  <a:pt x="114266" y="0"/>
                </a:moveTo>
                <a:lnTo>
                  <a:pt x="0" y="0"/>
                </a:lnTo>
                <a:lnTo>
                  <a:pt x="0" y="416383"/>
                </a:lnTo>
              </a:path>
            </a:pathLst>
          </a:custGeom>
          <a:ln w="5400">
            <a:solidFill>
              <a:srgbClr val="00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0751" y="2488568"/>
            <a:ext cx="114300" cy="416559"/>
          </a:xfrm>
          <a:custGeom>
            <a:avLst/>
            <a:gdLst/>
            <a:ahLst/>
            <a:cxnLst/>
            <a:rect l="l" t="t" r="r" b="b"/>
            <a:pathLst>
              <a:path w="114300" h="416560">
                <a:moveTo>
                  <a:pt x="0" y="0"/>
                </a:moveTo>
                <a:lnTo>
                  <a:pt x="114266" y="0"/>
                </a:lnTo>
                <a:lnTo>
                  <a:pt x="114266" y="416383"/>
                </a:lnTo>
              </a:path>
            </a:pathLst>
          </a:custGeom>
          <a:ln w="5400">
            <a:solidFill>
              <a:srgbClr val="00C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7796" y="1666528"/>
            <a:ext cx="257175" cy="673100"/>
          </a:xfrm>
          <a:custGeom>
            <a:avLst/>
            <a:gdLst/>
            <a:ahLst/>
            <a:cxnLst/>
            <a:rect l="l" t="t" r="r" b="b"/>
            <a:pathLst>
              <a:path w="257175" h="673100">
                <a:moveTo>
                  <a:pt x="0" y="0"/>
                </a:moveTo>
                <a:lnTo>
                  <a:pt x="257044" y="0"/>
                </a:lnTo>
                <a:lnTo>
                  <a:pt x="257044" y="672780"/>
                </a:lnTo>
              </a:path>
            </a:pathLst>
          </a:custGeom>
          <a:ln w="108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33477" y="2339309"/>
            <a:ext cx="171450" cy="565785"/>
          </a:xfrm>
          <a:custGeom>
            <a:avLst/>
            <a:gdLst/>
            <a:ahLst/>
            <a:cxnLst/>
            <a:rect l="l" t="t" r="r" b="b"/>
            <a:pathLst>
              <a:path w="171450" h="565785">
                <a:moveTo>
                  <a:pt x="171363" y="0"/>
                </a:moveTo>
                <a:lnTo>
                  <a:pt x="0" y="0"/>
                </a:lnTo>
                <a:lnTo>
                  <a:pt x="0" y="565642"/>
                </a:lnTo>
              </a:path>
            </a:pathLst>
          </a:custGeom>
          <a:ln w="1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4840" y="2339309"/>
            <a:ext cx="171450" cy="236854"/>
          </a:xfrm>
          <a:custGeom>
            <a:avLst/>
            <a:gdLst/>
            <a:ahLst/>
            <a:cxnLst/>
            <a:rect l="l" t="t" r="r" b="b"/>
            <a:pathLst>
              <a:path w="171450" h="236855">
                <a:moveTo>
                  <a:pt x="0" y="0"/>
                </a:moveTo>
                <a:lnTo>
                  <a:pt x="171363" y="0"/>
                </a:lnTo>
                <a:lnTo>
                  <a:pt x="171363" y="236452"/>
                </a:lnTo>
              </a:path>
            </a:pathLst>
          </a:custGeom>
          <a:ln w="1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61938" y="2575762"/>
            <a:ext cx="114300" cy="329565"/>
          </a:xfrm>
          <a:custGeom>
            <a:avLst/>
            <a:gdLst/>
            <a:ahLst/>
            <a:cxnLst/>
            <a:rect l="l" t="t" r="r" b="b"/>
            <a:pathLst>
              <a:path w="114300" h="329564">
                <a:moveTo>
                  <a:pt x="114266" y="0"/>
                </a:moveTo>
                <a:lnTo>
                  <a:pt x="0" y="0"/>
                </a:lnTo>
                <a:lnTo>
                  <a:pt x="0" y="329190"/>
                </a:lnTo>
              </a:path>
            </a:pathLst>
          </a:custGeom>
          <a:ln w="16200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6204" y="2575762"/>
            <a:ext cx="114300" cy="329565"/>
          </a:xfrm>
          <a:custGeom>
            <a:avLst/>
            <a:gdLst/>
            <a:ahLst/>
            <a:cxnLst/>
            <a:rect l="l" t="t" r="r" b="b"/>
            <a:pathLst>
              <a:path w="114300" h="329564">
                <a:moveTo>
                  <a:pt x="0" y="0"/>
                </a:moveTo>
                <a:lnTo>
                  <a:pt x="114266" y="0"/>
                </a:lnTo>
                <a:lnTo>
                  <a:pt x="114266" y="329190"/>
                </a:lnTo>
              </a:path>
            </a:pathLst>
          </a:custGeom>
          <a:ln w="16200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593044" y="2962028"/>
            <a:ext cx="1084580" cy="11938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dirty="0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  <a:p>
            <a:pPr marL="12700" marR="5080" indent="6985" algn="just">
              <a:lnSpc>
                <a:spcPct val="149900"/>
              </a:lnSpc>
            </a:pPr>
            <a:r>
              <a:rPr sz="1000" dirty="0">
                <a:latin typeface="Arial"/>
                <a:cs typeface="Arial"/>
              </a:rPr>
              <a:t>E  B  A  C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43" y="1196975"/>
            <a:ext cx="1036841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30" dirty="0">
                <a:latin typeface="+mn-lt"/>
              </a:rPr>
              <a:t>An</a:t>
            </a:r>
            <a:r>
              <a:rPr spc="70" dirty="0">
                <a:latin typeface="+mn-lt"/>
              </a:rPr>
              <a:t> </a:t>
            </a:r>
            <a:r>
              <a:rPr spc="-15" dirty="0">
                <a:latin typeface="+mn-lt"/>
              </a:rPr>
              <a:t>Example</a:t>
            </a:r>
          </a:p>
        </p:txBody>
      </p:sp>
      <p:sp>
        <p:nvSpPr>
          <p:cNvPr id="116" name="object 1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221250" y="2263775"/>
            <a:ext cx="4306667" cy="80663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175895">
              <a:lnSpc>
                <a:spcPct val="102600"/>
              </a:lnSpc>
              <a:spcBef>
                <a:spcPts val="55"/>
              </a:spcBef>
            </a:pPr>
            <a:r>
              <a:rPr sz="1000" spc="25" dirty="0">
                <a:cs typeface="PMingLiU"/>
              </a:rPr>
              <a:t>45 </a:t>
            </a:r>
            <a:r>
              <a:rPr sz="1000" spc="50" dirty="0">
                <a:cs typeface="PMingLiU"/>
              </a:rPr>
              <a:t>observations </a:t>
            </a:r>
            <a:r>
              <a:rPr sz="1000" spc="65" dirty="0">
                <a:cs typeface="PMingLiU"/>
              </a:rPr>
              <a:t>generated </a:t>
            </a:r>
            <a:r>
              <a:rPr sz="1000" spc="50" dirty="0">
                <a:cs typeface="PMingLiU"/>
              </a:rPr>
              <a:t>in </a:t>
            </a:r>
            <a:r>
              <a:rPr sz="1000" spc="45" dirty="0">
                <a:cs typeface="PMingLiU"/>
              </a:rPr>
              <a:t>2-dimensional space. </a:t>
            </a:r>
            <a:r>
              <a:rPr sz="1000" spc="65" dirty="0">
                <a:cs typeface="PMingLiU"/>
              </a:rPr>
              <a:t>In </a:t>
            </a:r>
            <a:r>
              <a:rPr sz="1000" spc="55">
                <a:cs typeface="PMingLiU"/>
              </a:rPr>
              <a:t>reality </a:t>
            </a:r>
            <a:r>
              <a:rPr sz="1000" spc="70">
                <a:cs typeface="PMingLiU"/>
              </a:rPr>
              <a:t>there </a:t>
            </a:r>
            <a:r>
              <a:rPr sz="1000" spc="60" dirty="0">
                <a:cs typeface="PMingLiU"/>
              </a:rPr>
              <a:t>are </a:t>
            </a:r>
            <a:r>
              <a:rPr sz="1000" spc="70" dirty="0">
                <a:cs typeface="PMingLiU"/>
              </a:rPr>
              <a:t>three </a:t>
            </a:r>
            <a:r>
              <a:rPr sz="1000" spc="65" dirty="0">
                <a:cs typeface="PMingLiU"/>
              </a:rPr>
              <a:t>distinct </a:t>
            </a:r>
            <a:r>
              <a:rPr sz="1000" spc="35" dirty="0">
                <a:cs typeface="PMingLiU"/>
              </a:rPr>
              <a:t>classes, </a:t>
            </a:r>
            <a:r>
              <a:rPr sz="1000" spc="45" dirty="0">
                <a:cs typeface="PMingLiU"/>
              </a:rPr>
              <a:t>shown </a:t>
            </a:r>
            <a:r>
              <a:rPr sz="1000" spc="50" dirty="0">
                <a:cs typeface="PMingLiU"/>
              </a:rPr>
              <a:t>in </a:t>
            </a:r>
            <a:r>
              <a:rPr sz="1000" spc="70" dirty="0">
                <a:cs typeface="PMingLiU"/>
              </a:rPr>
              <a:t>separate</a:t>
            </a:r>
            <a:r>
              <a:rPr sz="1000" spc="185" dirty="0">
                <a:cs typeface="PMingLiU"/>
              </a:rPr>
              <a:t> </a:t>
            </a:r>
            <a:r>
              <a:rPr sz="1000" spc="35">
                <a:cs typeface="PMingLiU"/>
              </a:rPr>
              <a:t>colors.</a:t>
            </a:r>
            <a:endParaRPr lang="en-US" sz="1000" spc="35">
              <a:cs typeface="PMingLiU"/>
            </a:endParaRPr>
          </a:p>
          <a:p>
            <a:pPr marL="12700" marR="175895">
              <a:lnSpc>
                <a:spcPct val="102600"/>
              </a:lnSpc>
              <a:spcBef>
                <a:spcPts val="55"/>
              </a:spcBef>
            </a:pPr>
            <a:endParaRPr sz="1000" dirty="0">
              <a:cs typeface="PMingLiU"/>
            </a:endParaRPr>
          </a:p>
          <a:p>
            <a:pPr marL="12700" marR="5080">
              <a:lnSpc>
                <a:spcPct val="102600"/>
              </a:lnSpc>
            </a:pPr>
            <a:r>
              <a:rPr sz="1000" spc="30" dirty="0">
                <a:cs typeface="PMingLiU"/>
              </a:rPr>
              <a:t>However, </a:t>
            </a:r>
            <a:r>
              <a:rPr sz="1000" spc="15" dirty="0">
                <a:cs typeface="PMingLiU"/>
              </a:rPr>
              <a:t>we </a:t>
            </a:r>
            <a:r>
              <a:rPr sz="1000" spc="20" dirty="0">
                <a:cs typeface="PMingLiU"/>
              </a:rPr>
              <a:t>will </a:t>
            </a:r>
            <a:r>
              <a:rPr sz="1000" spc="90" dirty="0">
                <a:cs typeface="PMingLiU"/>
              </a:rPr>
              <a:t>treat </a:t>
            </a:r>
            <a:r>
              <a:rPr sz="1000" spc="60" dirty="0">
                <a:cs typeface="PMingLiU"/>
              </a:rPr>
              <a:t>these </a:t>
            </a:r>
            <a:r>
              <a:rPr sz="1000" spc="35" dirty="0">
                <a:cs typeface="PMingLiU"/>
              </a:rPr>
              <a:t>class </a:t>
            </a:r>
            <a:r>
              <a:rPr sz="1000" spc="45" dirty="0">
                <a:cs typeface="PMingLiU"/>
              </a:rPr>
              <a:t>labels </a:t>
            </a:r>
            <a:r>
              <a:rPr sz="1000" spc="55" dirty="0">
                <a:cs typeface="PMingLiU"/>
              </a:rPr>
              <a:t>as </a:t>
            </a:r>
            <a:r>
              <a:rPr sz="1000" spc="60" dirty="0">
                <a:cs typeface="PMingLiU"/>
              </a:rPr>
              <a:t>unknown </a:t>
            </a:r>
            <a:r>
              <a:rPr sz="1000" spc="85" dirty="0">
                <a:cs typeface="PMingLiU"/>
              </a:rPr>
              <a:t>and </a:t>
            </a:r>
            <a:r>
              <a:rPr sz="1000" spc="20" dirty="0">
                <a:cs typeface="PMingLiU"/>
              </a:rPr>
              <a:t>will  </a:t>
            </a:r>
            <a:r>
              <a:rPr sz="1000" spc="30" dirty="0">
                <a:cs typeface="PMingLiU"/>
              </a:rPr>
              <a:t>seek </a:t>
            </a:r>
            <a:r>
              <a:rPr sz="1000" spc="80" dirty="0">
                <a:cs typeface="PMingLiU"/>
              </a:rPr>
              <a:t>to </a:t>
            </a:r>
            <a:r>
              <a:rPr sz="1000" spc="55" dirty="0">
                <a:cs typeface="PMingLiU"/>
              </a:rPr>
              <a:t>cluster </a:t>
            </a:r>
            <a:r>
              <a:rPr sz="1000" spc="80" dirty="0">
                <a:cs typeface="PMingLiU"/>
              </a:rPr>
              <a:t>the </a:t>
            </a:r>
            <a:r>
              <a:rPr sz="1000" spc="50" dirty="0">
                <a:cs typeface="PMingLiU"/>
              </a:rPr>
              <a:t>observations in </a:t>
            </a:r>
            <a:r>
              <a:rPr sz="1000" spc="60" dirty="0">
                <a:cs typeface="PMingLiU"/>
              </a:rPr>
              <a:t>order </a:t>
            </a:r>
            <a:r>
              <a:rPr sz="1000" spc="80" dirty="0">
                <a:cs typeface="PMingLiU"/>
              </a:rPr>
              <a:t>to </a:t>
            </a:r>
            <a:r>
              <a:rPr sz="1000" spc="35" dirty="0">
                <a:cs typeface="PMingLiU"/>
              </a:rPr>
              <a:t>discover </a:t>
            </a:r>
            <a:r>
              <a:rPr sz="1000" spc="80" dirty="0">
                <a:cs typeface="PMingLiU"/>
              </a:rPr>
              <a:t>the </a:t>
            </a:r>
            <a:r>
              <a:rPr sz="1000" spc="30" dirty="0">
                <a:cs typeface="PMingLiU"/>
              </a:rPr>
              <a:t>classes  </a:t>
            </a:r>
            <a:r>
              <a:rPr sz="1000" spc="50" dirty="0">
                <a:cs typeface="PMingLiU"/>
              </a:rPr>
              <a:t>from </a:t>
            </a:r>
            <a:r>
              <a:rPr sz="1000" spc="80" dirty="0">
                <a:cs typeface="PMingLiU"/>
              </a:rPr>
              <a:t>the</a:t>
            </a:r>
            <a:r>
              <a:rPr sz="1000" spc="95" dirty="0">
                <a:cs typeface="PMingLiU"/>
              </a:rPr>
              <a:t> </a:t>
            </a:r>
            <a:r>
              <a:rPr sz="1000" spc="85" dirty="0">
                <a:cs typeface="PMingLiU"/>
              </a:rPr>
              <a:t>data.</a:t>
            </a:r>
            <a:endParaRPr sz="1000" dirty="0">
              <a:cs typeface="PMingLiU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2F9D3EF5-ECFE-4851-BF96-F802800E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30175"/>
            <a:ext cx="2261779" cy="202725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255" y="211465"/>
            <a:ext cx="29038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5" dirty="0">
                <a:solidFill>
                  <a:srgbClr val="3333B2"/>
                </a:solidFill>
                <a:cs typeface="Georgia"/>
              </a:rPr>
              <a:t>Application </a:t>
            </a:r>
            <a:r>
              <a:rPr sz="1400" spc="-40" dirty="0">
                <a:solidFill>
                  <a:srgbClr val="3333B2"/>
                </a:solidFill>
                <a:cs typeface="Georgia"/>
              </a:rPr>
              <a:t>of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hierarchical</a:t>
            </a:r>
            <a:r>
              <a:rPr sz="1400" spc="-185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-25" dirty="0">
                <a:solidFill>
                  <a:srgbClr val="3333B2"/>
                </a:solidFill>
                <a:cs typeface="Georgia"/>
              </a:rPr>
              <a:t>clustering</a:t>
            </a:r>
            <a:endParaRPr sz="1400">
              <a:cs typeface="Georgia"/>
            </a:endParaRPr>
          </a:p>
        </p:txBody>
      </p:sp>
      <p:sp>
        <p:nvSpPr>
          <p:cNvPr id="306" name="object 3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pic>
        <p:nvPicPr>
          <p:cNvPr id="308" name="Picture 307">
            <a:extLst>
              <a:ext uri="{FF2B5EF4-FFF2-40B4-BE49-F238E27FC236}">
                <a16:creationId xmlns:a16="http://schemas.microsoft.com/office/drawing/2014/main" id="{5B9801EA-BBA8-4E57-9809-6F1BE9E34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" y="574675"/>
            <a:ext cx="4532747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326" y="211465"/>
            <a:ext cx="19786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Details </a:t>
            </a:r>
            <a:r>
              <a:rPr spc="-40" dirty="0">
                <a:latin typeface="+mn-lt"/>
              </a:rPr>
              <a:t>of </a:t>
            </a:r>
            <a:r>
              <a:rPr spc="-30" dirty="0">
                <a:latin typeface="+mn-lt"/>
              </a:rPr>
              <a:t>previous</a:t>
            </a:r>
            <a:r>
              <a:rPr spc="95" dirty="0">
                <a:latin typeface="+mn-lt"/>
              </a:rPr>
              <a:t> </a:t>
            </a:r>
            <a:r>
              <a:rPr spc="-35" dirty="0">
                <a:latin typeface="+mn-lt"/>
              </a:rPr>
              <a:t>figure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2933" y="587375"/>
            <a:ext cx="3903446" cy="256980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3210" marR="13970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r>
              <a:rPr sz="1100" i="1" spc="30" dirty="0">
                <a:solidFill>
                  <a:srgbClr val="009900"/>
                </a:solidFill>
                <a:latin typeface="+mn-lt"/>
                <a:cs typeface="Palatino Linotype"/>
              </a:rPr>
              <a:t>Left: </a:t>
            </a:r>
            <a:r>
              <a:rPr sz="1100" spc="70" dirty="0">
                <a:latin typeface="+mn-lt"/>
              </a:rPr>
              <a:t>Dendrogram </a:t>
            </a:r>
            <a:r>
              <a:rPr sz="1100" spc="65" dirty="0">
                <a:latin typeface="+mn-lt"/>
              </a:rPr>
              <a:t>obtained </a:t>
            </a:r>
            <a:r>
              <a:rPr sz="1100" spc="50" dirty="0">
                <a:latin typeface="+mn-lt"/>
              </a:rPr>
              <a:t>from </a:t>
            </a:r>
            <a:r>
              <a:rPr sz="1100" spc="45" dirty="0">
                <a:latin typeface="+mn-lt"/>
              </a:rPr>
              <a:t>hierarchically </a:t>
            </a:r>
            <a:r>
              <a:rPr sz="1100" spc="50" dirty="0">
                <a:latin typeface="+mn-lt"/>
              </a:rPr>
              <a:t>clustering  </a:t>
            </a:r>
            <a:r>
              <a:rPr sz="1100" spc="80" dirty="0">
                <a:latin typeface="+mn-lt"/>
              </a:rPr>
              <a:t>the </a:t>
            </a:r>
            <a:r>
              <a:rPr sz="1100" spc="95" dirty="0">
                <a:latin typeface="+mn-lt"/>
              </a:rPr>
              <a:t>data </a:t>
            </a:r>
            <a:r>
              <a:rPr sz="1100" spc="50" dirty="0">
                <a:latin typeface="+mn-lt"/>
              </a:rPr>
              <a:t>from previous </a:t>
            </a:r>
            <a:r>
              <a:rPr sz="1100" spc="35" dirty="0">
                <a:latin typeface="+mn-lt"/>
              </a:rPr>
              <a:t>slide, </a:t>
            </a:r>
            <a:r>
              <a:rPr sz="1100" spc="70" dirty="0">
                <a:latin typeface="+mn-lt"/>
              </a:rPr>
              <a:t>with </a:t>
            </a:r>
            <a:r>
              <a:rPr sz="1100" spc="55" dirty="0">
                <a:latin typeface="+mn-lt"/>
              </a:rPr>
              <a:t>complete </a:t>
            </a:r>
            <a:r>
              <a:rPr sz="1100" spc="35" dirty="0">
                <a:latin typeface="+mn-lt"/>
              </a:rPr>
              <a:t>linkage </a:t>
            </a:r>
            <a:r>
              <a:rPr sz="1100" spc="85" dirty="0">
                <a:latin typeface="+mn-lt"/>
              </a:rPr>
              <a:t>and  </a:t>
            </a:r>
            <a:r>
              <a:rPr sz="1100" spc="60" dirty="0">
                <a:latin typeface="+mn-lt"/>
              </a:rPr>
              <a:t>Euclidean</a:t>
            </a:r>
            <a:r>
              <a:rPr sz="1100" spc="70" dirty="0">
                <a:latin typeface="+mn-lt"/>
              </a:rPr>
              <a:t> </a:t>
            </a:r>
            <a:r>
              <a:rPr sz="1100" spc="55" dirty="0">
                <a:latin typeface="+mn-lt"/>
              </a:rPr>
              <a:t>distance.</a:t>
            </a:r>
            <a:endParaRPr lang="en-US" sz="1100" spc="55" dirty="0">
              <a:latin typeface="+mn-lt"/>
            </a:endParaRPr>
          </a:p>
          <a:p>
            <a:pPr marL="283210" marR="13970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endParaRPr sz="1100" dirty="0">
              <a:latin typeface="+mn-lt"/>
              <a:cs typeface="Palatino Linotype"/>
            </a:endParaRPr>
          </a:p>
          <a:p>
            <a:pPr marL="28321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r>
              <a:rPr sz="1100" i="1" spc="40" dirty="0">
                <a:solidFill>
                  <a:srgbClr val="009900"/>
                </a:solidFill>
                <a:latin typeface="+mn-lt"/>
                <a:cs typeface="Palatino Linotype"/>
              </a:rPr>
              <a:t>Center: </a:t>
            </a:r>
            <a:r>
              <a:rPr sz="1100" spc="90" dirty="0">
                <a:latin typeface="+mn-lt"/>
              </a:rPr>
              <a:t>The </a:t>
            </a:r>
            <a:r>
              <a:rPr sz="1100" spc="70" dirty="0">
                <a:latin typeface="+mn-lt"/>
              </a:rPr>
              <a:t>dendrogram </a:t>
            </a:r>
            <a:r>
              <a:rPr sz="1100" spc="50" dirty="0">
                <a:latin typeface="+mn-lt"/>
              </a:rPr>
              <a:t>from </a:t>
            </a:r>
            <a:r>
              <a:rPr sz="1100" spc="80" dirty="0">
                <a:latin typeface="+mn-lt"/>
              </a:rPr>
              <a:t>the </a:t>
            </a:r>
            <a:r>
              <a:rPr sz="1100" spc="55" dirty="0">
                <a:latin typeface="+mn-lt"/>
              </a:rPr>
              <a:t>left-hand panel, </a:t>
            </a:r>
            <a:r>
              <a:rPr sz="1100" spc="80" dirty="0">
                <a:latin typeface="+mn-lt"/>
              </a:rPr>
              <a:t>cut </a:t>
            </a:r>
            <a:r>
              <a:rPr sz="1100" spc="110" dirty="0">
                <a:latin typeface="+mn-lt"/>
              </a:rPr>
              <a:t>at </a:t>
            </a:r>
            <a:r>
              <a:rPr sz="1100" spc="85" dirty="0">
                <a:latin typeface="+mn-lt"/>
              </a:rPr>
              <a:t>a  </a:t>
            </a:r>
            <a:r>
              <a:rPr sz="1100" spc="55" dirty="0">
                <a:latin typeface="+mn-lt"/>
              </a:rPr>
              <a:t>height </a:t>
            </a:r>
            <a:r>
              <a:rPr sz="1100" spc="5" dirty="0">
                <a:latin typeface="+mn-lt"/>
              </a:rPr>
              <a:t>of </a:t>
            </a:r>
            <a:r>
              <a:rPr sz="1100" spc="25" dirty="0">
                <a:latin typeface="+mn-lt"/>
              </a:rPr>
              <a:t>9 </a:t>
            </a:r>
            <a:r>
              <a:rPr sz="1100" spc="65" dirty="0">
                <a:latin typeface="+mn-lt"/>
              </a:rPr>
              <a:t>(indicated </a:t>
            </a:r>
            <a:r>
              <a:rPr sz="1100" spc="55" dirty="0">
                <a:latin typeface="+mn-lt"/>
              </a:rPr>
              <a:t>by </a:t>
            </a:r>
            <a:r>
              <a:rPr sz="1100" spc="80" dirty="0">
                <a:latin typeface="+mn-lt"/>
              </a:rPr>
              <a:t>the </a:t>
            </a:r>
            <a:r>
              <a:rPr sz="1100" spc="65" dirty="0">
                <a:latin typeface="+mn-lt"/>
              </a:rPr>
              <a:t>dashed </a:t>
            </a:r>
            <a:r>
              <a:rPr sz="1100" spc="40" dirty="0">
                <a:latin typeface="+mn-lt"/>
              </a:rPr>
              <a:t>line). </a:t>
            </a:r>
            <a:r>
              <a:rPr sz="1100" spc="70" dirty="0">
                <a:latin typeface="+mn-lt"/>
              </a:rPr>
              <a:t>This </a:t>
            </a:r>
            <a:r>
              <a:rPr sz="1100" spc="80" dirty="0">
                <a:latin typeface="+mn-lt"/>
              </a:rPr>
              <a:t>cut </a:t>
            </a:r>
            <a:r>
              <a:rPr sz="1100" spc="55" dirty="0">
                <a:latin typeface="+mn-lt"/>
              </a:rPr>
              <a:t>results  </a:t>
            </a:r>
            <a:r>
              <a:rPr sz="1100" spc="50" dirty="0">
                <a:latin typeface="+mn-lt"/>
              </a:rPr>
              <a:t>in </a:t>
            </a:r>
            <a:r>
              <a:rPr sz="1100" spc="45" dirty="0">
                <a:latin typeface="+mn-lt"/>
              </a:rPr>
              <a:t>two </a:t>
            </a:r>
            <a:r>
              <a:rPr sz="1100" spc="65" dirty="0">
                <a:latin typeface="+mn-lt"/>
              </a:rPr>
              <a:t>distinct </a:t>
            </a:r>
            <a:r>
              <a:rPr sz="1100" spc="50" dirty="0">
                <a:latin typeface="+mn-lt"/>
              </a:rPr>
              <a:t>clusters, </a:t>
            </a:r>
            <a:r>
              <a:rPr sz="1100" spc="45" dirty="0">
                <a:latin typeface="+mn-lt"/>
              </a:rPr>
              <a:t>shown </a:t>
            </a:r>
            <a:r>
              <a:rPr sz="1100" spc="50" dirty="0">
                <a:latin typeface="+mn-lt"/>
              </a:rPr>
              <a:t>in </a:t>
            </a:r>
            <a:r>
              <a:rPr sz="1100" spc="40" dirty="0">
                <a:latin typeface="+mn-lt"/>
              </a:rPr>
              <a:t>different</a:t>
            </a:r>
            <a:r>
              <a:rPr sz="1100" spc="215" dirty="0">
                <a:latin typeface="+mn-lt"/>
              </a:rPr>
              <a:t> </a:t>
            </a:r>
            <a:r>
              <a:rPr sz="1100" spc="35" dirty="0">
                <a:latin typeface="+mn-lt"/>
              </a:rPr>
              <a:t>colors.</a:t>
            </a:r>
            <a:endParaRPr lang="en-US" sz="1100" spc="35" dirty="0">
              <a:latin typeface="+mn-lt"/>
            </a:endParaRPr>
          </a:p>
          <a:p>
            <a:pPr marL="28321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endParaRPr sz="1100" dirty="0">
              <a:latin typeface="+mn-lt"/>
              <a:cs typeface="Palatino Linotype"/>
            </a:endParaRPr>
          </a:p>
          <a:p>
            <a:pPr marL="283210" marR="889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83845" algn="l"/>
              </a:tabLst>
            </a:pPr>
            <a:r>
              <a:rPr sz="1100" i="1" spc="10" dirty="0">
                <a:solidFill>
                  <a:srgbClr val="009900"/>
                </a:solidFill>
                <a:latin typeface="+mn-lt"/>
                <a:cs typeface="Palatino Linotype"/>
              </a:rPr>
              <a:t>Right: </a:t>
            </a:r>
            <a:r>
              <a:rPr sz="1100" spc="90" dirty="0">
                <a:latin typeface="+mn-lt"/>
              </a:rPr>
              <a:t>The </a:t>
            </a:r>
            <a:r>
              <a:rPr sz="1100" spc="70" dirty="0">
                <a:latin typeface="+mn-lt"/>
              </a:rPr>
              <a:t>dendrogram </a:t>
            </a:r>
            <a:r>
              <a:rPr sz="1100" spc="45" dirty="0">
                <a:latin typeface="+mn-lt"/>
              </a:rPr>
              <a:t>from </a:t>
            </a:r>
            <a:r>
              <a:rPr sz="1100" spc="80" dirty="0">
                <a:latin typeface="+mn-lt"/>
              </a:rPr>
              <a:t>the </a:t>
            </a:r>
            <a:r>
              <a:rPr sz="1100" spc="55" dirty="0">
                <a:latin typeface="+mn-lt"/>
              </a:rPr>
              <a:t>left-hand panel, </a:t>
            </a:r>
            <a:r>
              <a:rPr sz="1100" spc="40" dirty="0">
                <a:latin typeface="+mn-lt"/>
              </a:rPr>
              <a:t>now </a:t>
            </a:r>
            <a:r>
              <a:rPr sz="1100" spc="80" dirty="0">
                <a:latin typeface="+mn-lt"/>
              </a:rPr>
              <a:t>cut  </a:t>
            </a:r>
            <a:r>
              <a:rPr sz="1100" spc="110" dirty="0">
                <a:latin typeface="+mn-lt"/>
              </a:rPr>
              <a:t>at </a:t>
            </a:r>
            <a:r>
              <a:rPr sz="1100" spc="85" dirty="0">
                <a:latin typeface="+mn-lt"/>
              </a:rPr>
              <a:t>a </a:t>
            </a:r>
            <a:r>
              <a:rPr sz="1100" spc="55" dirty="0">
                <a:latin typeface="+mn-lt"/>
              </a:rPr>
              <a:t>height </a:t>
            </a:r>
            <a:r>
              <a:rPr sz="1100" spc="5" dirty="0">
                <a:latin typeface="+mn-lt"/>
              </a:rPr>
              <a:t>of </a:t>
            </a:r>
            <a:r>
              <a:rPr sz="1100" spc="35" dirty="0">
                <a:latin typeface="+mn-lt"/>
              </a:rPr>
              <a:t>5. </a:t>
            </a:r>
            <a:r>
              <a:rPr sz="1100" spc="70" dirty="0">
                <a:latin typeface="+mn-lt"/>
              </a:rPr>
              <a:t>This </a:t>
            </a:r>
            <a:r>
              <a:rPr sz="1100" spc="80" dirty="0">
                <a:latin typeface="+mn-lt"/>
              </a:rPr>
              <a:t>cut </a:t>
            </a:r>
            <a:r>
              <a:rPr sz="1100" spc="55" dirty="0">
                <a:latin typeface="+mn-lt"/>
              </a:rPr>
              <a:t>results </a:t>
            </a:r>
            <a:r>
              <a:rPr sz="1100" spc="50" dirty="0">
                <a:latin typeface="+mn-lt"/>
              </a:rPr>
              <a:t>in </a:t>
            </a:r>
            <a:r>
              <a:rPr sz="1100" spc="70" dirty="0">
                <a:latin typeface="+mn-lt"/>
              </a:rPr>
              <a:t>three </a:t>
            </a:r>
            <a:r>
              <a:rPr sz="1100" spc="65" dirty="0">
                <a:latin typeface="+mn-lt"/>
              </a:rPr>
              <a:t>distinct </a:t>
            </a:r>
            <a:r>
              <a:rPr sz="1100" spc="50" dirty="0">
                <a:latin typeface="+mn-lt"/>
              </a:rPr>
              <a:t>clusters,  </a:t>
            </a:r>
            <a:r>
              <a:rPr sz="1100" spc="45" dirty="0">
                <a:latin typeface="+mn-lt"/>
              </a:rPr>
              <a:t>shown in </a:t>
            </a:r>
            <a:r>
              <a:rPr sz="1100" spc="40" dirty="0">
                <a:latin typeface="+mn-lt"/>
              </a:rPr>
              <a:t>different </a:t>
            </a:r>
            <a:r>
              <a:rPr sz="1100" spc="35" dirty="0">
                <a:latin typeface="+mn-lt"/>
              </a:rPr>
              <a:t>colors. </a:t>
            </a:r>
            <a:r>
              <a:rPr sz="1100" spc="65" dirty="0">
                <a:latin typeface="+mn-lt"/>
              </a:rPr>
              <a:t>Note </a:t>
            </a:r>
            <a:r>
              <a:rPr sz="1100" spc="110" dirty="0">
                <a:latin typeface="+mn-lt"/>
              </a:rPr>
              <a:t>that </a:t>
            </a:r>
            <a:r>
              <a:rPr sz="1100" spc="80" dirty="0">
                <a:latin typeface="+mn-lt"/>
              </a:rPr>
              <a:t>the </a:t>
            </a:r>
            <a:r>
              <a:rPr sz="1100" spc="30" dirty="0">
                <a:latin typeface="+mn-lt"/>
              </a:rPr>
              <a:t>colors </a:t>
            </a:r>
            <a:r>
              <a:rPr sz="1100" spc="35" dirty="0">
                <a:latin typeface="+mn-lt"/>
              </a:rPr>
              <a:t>were </a:t>
            </a:r>
            <a:r>
              <a:rPr sz="1100" spc="80" dirty="0">
                <a:latin typeface="+mn-lt"/>
              </a:rPr>
              <a:t>not  </a:t>
            </a:r>
            <a:r>
              <a:rPr sz="1100" spc="55" dirty="0">
                <a:latin typeface="+mn-lt"/>
              </a:rPr>
              <a:t>used </a:t>
            </a:r>
            <a:r>
              <a:rPr sz="1100" spc="50" dirty="0">
                <a:latin typeface="+mn-lt"/>
              </a:rPr>
              <a:t>in clustering, </a:t>
            </a:r>
            <a:r>
              <a:rPr sz="1100" spc="100" dirty="0">
                <a:latin typeface="+mn-lt"/>
              </a:rPr>
              <a:t>but </a:t>
            </a:r>
            <a:r>
              <a:rPr sz="1100" spc="60" dirty="0">
                <a:latin typeface="+mn-lt"/>
              </a:rPr>
              <a:t>are </a:t>
            </a:r>
            <a:r>
              <a:rPr sz="1100" spc="50" dirty="0">
                <a:latin typeface="+mn-lt"/>
              </a:rPr>
              <a:t>simply </a:t>
            </a:r>
            <a:r>
              <a:rPr sz="1100" spc="55" dirty="0">
                <a:latin typeface="+mn-lt"/>
              </a:rPr>
              <a:t>used </a:t>
            </a:r>
            <a:r>
              <a:rPr sz="1100" spc="30" dirty="0">
                <a:latin typeface="+mn-lt"/>
              </a:rPr>
              <a:t>for </a:t>
            </a:r>
            <a:r>
              <a:rPr sz="1100" spc="50" dirty="0">
                <a:latin typeface="+mn-lt"/>
              </a:rPr>
              <a:t>display </a:t>
            </a:r>
            <a:r>
              <a:rPr sz="1100" spc="60" dirty="0">
                <a:latin typeface="+mn-lt"/>
              </a:rPr>
              <a:t>purposes  </a:t>
            </a:r>
            <a:r>
              <a:rPr sz="1100" spc="50" dirty="0">
                <a:latin typeface="+mn-lt"/>
              </a:rPr>
              <a:t>in </a:t>
            </a:r>
            <a:r>
              <a:rPr sz="1100" spc="65" dirty="0">
                <a:latin typeface="+mn-lt"/>
              </a:rPr>
              <a:t>this</a:t>
            </a:r>
            <a:r>
              <a:rPr sz="1100" spc="95" dirty="0">
                <a:latin typeface="+mn-lt"/>
              </a:rPr>
              <a:t> </a:t>
            </a:r>
            <a:r>
              <a:rPr sz="1100" spc="30" dirty="0">
                <a:latin typeface="+mn-lt"/>
              </a:rPr>
              <a:t>figure</a:t>
            </a:r>
            <a:endParaRPr sz="1100" dirty="0">
              <a:latin typeface="+mn-lt"/>
              <a:cs typeface="Palatino Linotyp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3060" y="211465"/>
            <a:ext cx="13620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3333B2"/>
                </a:solidFill>
                <a:cs typeface="Georgia"/>
              </a:rPr>
              <a:t>Types </a:t>
            </a:r>
            <a:r>
              <a:rPr sz="1400" spc="-40" dirty="0">
                <a:solidFill>
                  <a:srgbClr val="3333B2"/>
                </a:solidFill>
                <a:cs typeface="Georgia"/>
              </a:rPr>
              <a:t>of</a:t>
            </a:r>
            <a:r>
              <a:rPr sz="1400" spc="190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Linkage</a:t>
            </a:r>
            <a:endParaRPr sz="1400"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88165"/>
              </p:ext>
            </p:extLst>
          </p:nvPr>
        </p:nvGraphicFramePr>
        <p:xfrm>
          <a:off x="357466" y="592823"/>
          <a:ext cx="3940810" cy="2621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883"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1000" i="1" spc="25" dirty="0">
                          <a:solidFill>
                            <a:srgbClr val="009900"/>
                          </a:solidFill>
                          <a:latin typeface="+mn-lt"/>
                          <a:cs typeface="Palatino Linotype"/>
                        </a:rPr>
                        <a:t>Linkage</a:t>
                      </a:r>
                      <a:endParaRPr sz="1000">
                        <a:latin typeface="+mn-lt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1000" i="1" spc="20" dirty="0">
                          <a:solidFill>
                            <a:srgbClr val="009900"/>
                          </a:solidFill>
                          <a:latin typeface="+mn-lt"/>
                          <a:cs typeface="Palatino Linotype"/>
                        </a:rPr>
                        <a:t>Description</a:t>
                      </a:r>
                      <a:endParaRPr sz="1000">
                        <a:latin typeface="+mn-lt"/>
                        <a:cs typeface="Palatino Linotyp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60" dirty="0">
                          <a:latin typeface="+mn-lt"/>
                          <a:cs typeface="PMingLiU"/>
                        </a:rPr>
                        <a:t>Complete</a:t>
                      </a:r>
                      <a:endParaRPr sz="1000">
                        <a:latin typeface="+mn-lt"/>
                        <a:cs typeface="PMingLiU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67310" algn="l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sz="1000" spc="60" dirty="0">
                          <a:latin typeface="+mn-lt"/>
                          <a:cs typeface="PMingLiU"/>
                        </a:rPr>
                        <a:t>Maximal</a:t>
                      </a:r>
                      <a:r>
                        <a:rPr sz="1000" spc="-40" dirty="0">
                          <a:latin typeface="+mn-lt"/>
                          <a:cs typeface="PMingLiU"/>
                        </a:rPr>
                        <a:t>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inter-cluster</a:t>
                      </a:r>
                      <a:r>
                        <a:rPr sz="1000" spc="-35" dirty="0">
                          <a:latin typeface="+mn-lt"/>
                          <a:cs typeface="PMingLiU"/>
                        </a:rPr>
                        <a:t> </a:t>
                      </a:r>
                      <a:r>
                        <a:rPr sz="1000" spc="40" dirty="0">
                          <a:latin typeface="+mn-lt"/>
                          <a:cs typeface="PMingLiU"/>
                        </a:rPr>
                        <a:t>dissimilarity.</a:t>
                      </a:r>
                      <a:r>
                        <a:rPr sz="1000" spc="140" dirty="0">
                          <a:latin typeface="+mn-lt"/>
                          <a:cs typeface="PMingLiU"/>
                        </a:rPr>
                        <a:t>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Compute</a:t>
                      </a:r>
                      <a:r>
                        <a:rPr sz="1000" spc="-40" dirty="0">
                          <a:latin typeface="+mn-lt"/>
                          <a:cs typeface="PMingLiU"/>
                        </a:rPr>
                        <a:t> </a:t>
                      </a:r>
                      <a:r>
                        <a:rPr sz="1000" spc="35" dirty="0">
                          <a:latin typeface="+mn-lt"/>
                          <a:cs typeface="PMingLiU"/>
                        </a:rPr>
                        <a:t>all</a:t>
                      </a:r>
                      <a:r>
                        <a:rPr sz="1000" spc="-35" dirty="0">
                          <a:latin typeface="+mn-lt"/>
                          <a:cs typeface="PMingLiU"/>
                        </a:rPr>
                        <a:t> </a:t>
                      </a:r>
                      <a:r>
                        <a:rPr sz="1000" spc="45" dirty="0">
                          <a:latin typeface="+mn-lt"/>
                          <a:cs typeface="PMingLiU"/>
                        </a:rPr>
                        <a:t>pairwise  </a:t>
                      </a:r>
                      <a:r>
                        <a:rPr sz="1000" spc="40" dirty="0">
                          <a:latin typeface="+mn-lt"/>
                          <a:cs typeface="PMingLiU"/>
                        </a:rPr>
                        <a:t>dissimilarities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between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the </a:t>
                      </a:r>
                      <a:r>
                        <a:rPr sz="1000" spc="45" dirty="0">
                          <a:latin typeface="+mn-lt"/>
                          <a:cs typeface="PMingLiU"/>
                        </a:rPr>
                        <a:t>observations in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cluster </a:t>
                      </a:r>
                      <a:r>
                        <a:rPr sz="1000" spc="65" dirty="0">
                          <a:latin typeface="+mn-lt"/>
                          <a:cs typeface="PMingLiU"/>
                        </a:rPr>
                        <a:t>A </a:t>
                      </a:r>
                      <a:r>
                        <a:rPr sz="1000" spc="80">
                          <a:latin typeface="+mn-lt"/>
                          <a:cs typeface="PMingLiU"/>
                        </a:rPr>
                        <a:t>and </a:t>
                      </a:r>
                      <a:r>
                        <a:rPr sz="1000" spc="75">
                          <a:latin typeface="+mn-lt"/>
                          <a:cs typeface="PMingLiU"/>
                        </a:rPr>
                        <a:t>the </a:t>
                      </a:r>
                      <a:r>
                        <a:rPr sz="1000" spc="45" dirty="0">
                          <a:latin typeface="+mn-lt"/>
                          <a:cs typeface="PMingLiU"/>
                        </a:rPr>
                        <a:t>observations in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cluster </a:t>
                      </a:r>
                      <a:r>
                        <a:rPr sz="1000" spc="55" dirty="0">
                          <a:latin typeface="+mn-lt"/>
                          <a:cs typeface="PMingLiU"/>
                        </a:rPr>
                        <a:t>B, </a:t>
                      </a:r>
                      <a:r>
                        <a:rPr sz="1000" spc="80" dirty="0">
                          <a:latin typeface="+mn-lt"/>
                          <a:cs typeface="PMingLiU"/>
                        </a:rPr>
                        <a:t>and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record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the </a:t>
                      </a:r>
                      <a:r>
                        <a:rPr sz="1000" i="1" spc="5" dirty="0">
                          <a:solidFill>
                            <a:srgbClr val="009900"/>
                          </a:solidFill>
                          <a:latin typeface="+mn-lt"/>
                          <a:cs typeface="Palatino Linotype"/>
                        </a:rPr>
                        <a:t>largest </a:t>
                      </a:r>
                      <a:r>
                        <a:rPr sz="1000" spc="5" dirty="0">
                          <a:latin typeface="+mn-lt"/>
                          <a:cs typeface="PMingLiU"/>
                        </a:rPr>
                        <a:t>of  </a:t>
                      </a:r>
                      <a:r>
                        <a:rPr sz="1000" spc="55" dirty="0">
                          <a:latin typeface="+mn-lt"/>
                          <a:cs typeface="PMingLiU"/>
                        </a:rPr>
                        <a:t>these</a:t>
                      </a:r>
                      <a:r>
                        <a:rPr sz="1000" spc="65" dirty="0">
                          <a:latin typeface="+mn-lt"/>
                          <a:cs typeface="PMingLiU"/>
                        </a:rPr>
                        <a:t> </a:t>
                      </a:r>
                      <a:r>
                        <a:rPr sz="1000" spc="40" dirty="0">
                          <a:latin typeface="+mn-lt"/>
                          <a:cs typeface="PMingLiU"/>
                        </a:rPr>
                        <a:t>dissimilarities.</a:t>
                      </a:r>
                      <a:endParaRPr sz="1000">
                        <a:latin typeface="+mn-lt"/>
                        <a:cs typeface="PMingLiU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30" dirty="0">
                          <a:latin typeface="+mn-lt"/>
                          <a:cs typeface="PMingLiU"/>
                        </a:rPr>
                        <a:t>Single</a:t>
                      </a:r>
                      <a:endParaRPr sz="1000">
                        <a:latin typeface="+mn-lt"/>
                        <a:cs typeface="PMingLiU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67310" algn="l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sz="1000" spc="55" dirty="0">
                          <a:latin typeface="+mn-lt"/>
                          <a:cs typeface="PMingLiU"/>
                        </a:rPr>
                        <a:t>Minimal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inter-cluster </a:t>
                      </a:r>
                      <a:r>
                        <a:rPr sz="1000" spc="40" dirty="0">
                          <a:latin typeface="+mn-lt"/>
                          <a:cs typeface="PMingLiU"/>
                        </a:rPr>
                        <a:t>dissimilarity.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Compute </a:t>
                      </a:r>
                      <a:r>
                        <a:rPr sz="1000" spc="35" dirty="0">
                          <a:latin typeface="+mn-lt"/>
                          <a:cs typeface="PMingLiU"/>
                        </a:rPr>
                        <a:t>all</a:t>
                      </a:r>
                      <a:r>
                        <a:rPr sz="1000" spc="-50" dirty="0">
                          <a:latin typeface="+mn-lt"/>
                          <a:cs typeface="PMingLiU"/>
                        </a:rPr>
                        <a:t> </a:t>
                      </a:r>
                      <a:r>
                        <a:rPr sz="1000" spc="45" dirty="0">
                          <a:latin typeface="+mn-lt"/>
                          <a:cs typeface="PMingLiU"/>
                        </a:rPr>
                        <a:t>pairwise  </a:t>
                      </a:r>
                      <a:r>
                        <a:rPr sz="1000" spc="40" dirty="0">
                          <a:latin typeface="+mn-lt"/>
                          <a:cs typeface="PMingLiU"/>
                        </a:rPr>
                        <a:t>dissimilarities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between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the </a:t>
                      </a:r>
                      <a:r>
                        <a:rPr sz="1000" spc="45" dirty="0">
                          <a:latin typeface="+mn-lt"/>
                          <a:cs typeface="PMingLiU"/>
                        </a:rPr>
                        <a:t>observations in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cluster </a:t>
                      </a:r>
                      <a:r>
                        <a:rPr sz="1000" spc="65" dirty="0">
                          <a:latin typeface="+mn-lt"/>
                          <a:cs typeface="PMingLiU"/>
                        </a:rPr>
                        <a:t>A </a:t>
                      </a:r>
                      <a:r>
                        <a:rPr sz="1000" spc="80" dirty="0">
                          <a:latin typeface="+mn-lt"/>
                          <a:cs typeface="PMingLiU"/>
                        </a:rPr>
                        <a:t>and 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the </a:t>
                      </a:r>
                      <a:r>
                        <a:rPr sz="1000" spc="45" dirty="0">
                          <a:latin typeface="+mn-lt"/>
                          <a:cs typeface="PMingLiU"/>
                        </a:rPr>
                        <a:t>observations in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cluster </a:t>
                      </a:r>
                      <a:r>
                        <a:rPr sz="1000" spc="55" dirty="0">
                          <a:latin typeface="+mn-lt"/>
                          <a:cs typeface="PMingLiU"/>
                        </a:rPr>
                        <a:t>B, </a:t>
                      </a:r>
                      <a:r>
                        <a:rPr sz="1000" spc="80" dirty="0">
                          <a:latin typeface="+mn-lt"/>
                          <a:cs typeface="PMingLiU"/>
                        </a:rPr>
                        <a:t>and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record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the </a:t>
                      </a:r>
                      <a:r>
                        <a:rPr sz="1000" i="1" spc="25" dirty="0">
                          <a:solidFill>
                            <a:srgbClr val="009900"/>
                          </a:solidFill>
                          <a:latin typeface="+mn-lt"/>
                          <a:cs typeface="Palatino Linotype"/>
                        </a:rPr>
                        <a:t>smallest </a:t>
                      </a:r>
                      <a:r>
                        <a:rPr sz="1000" spc="5" dirty="0">
                          <a:latin typeface="+mn-lt"/>
                          <a:cs typeface="PMingLiU"/>
                        </a:rPr>
                        <a:t>of  </a:t>
                      </a:r>
                      <a:r>
                        <a:rPr sz="1000" spc="55" dirty="0">
                          <a:latin typeface="+mn-lt"/>
                          <a:cs typeface="PMingLiU"/>
                        </a:rPr>
                        <a:t>these</a:t>
                      </a:r>
                      <a:r>
                        <a:rPr sz="1000" spc="65" dirty="0">
                          <a:latin typeface="+mn-lt"/>
                          <a:cs typeface="PMingLiU"/>
                        </a:rPr>
                        <a:t> </a:t>
                      </a:r>
                      <a:r>
                        <a:rPr sz="1000" spc="40" dirty="0">
                          <a:latin typeface="+mn-lt"/>
                          <a:cs typeface="PMingLiU"/>
                        </a:rPr>
                        <a:t>dissimilarities.</a:t>
                      </a:r>
                      <a:endParaRPr sz="1000">
                        <a:latin typeface="+mn-lt"/>
                        <a:cs typeface="PMingLiU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7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45" dirty="0">
                          <a:latin typeface="+mn-lt"/>
                          <a:cs typeface="PMingLiU"/>
                        </a:rPr>
                        <a:t>Average</a:t>
                      </a:r>
                      <a:endParaRPr sz="1000">
                        <a:latin typeface="+mn-lt"/>
                        <a:cs typeface="PMingLiU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67945" algn="l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sz="1000" spc="65" dirty="0">
                          <a:latin typeface="+mn-lt"/>
                          <a:cs typeface="PMingLiU"/>
                        </a:rPr>
                        <a:t>Mean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inter-cluster </a:t>
                      </a:r>
                      <a:r>
                        <a:rPr sz="1000" spc="40" dirty="0">
                          <a:latin typeface="+mn-lt"/>
                          <a:cs typeface="PMingLiU"/>
                        </a:rPr>
                        <a:t>dissimilarity.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Compute </a:t>
                      </a:r>
                      <a:r>
                        <a:rPr sz="1000" spc="35" dirty="0">
                          <a:latin typeface="+mn-lt"/>
                          <a:cs typeface="PMingLiU"/>
                        </a:rPr>
                        <a:t>all </a:t>
                      </a:r>
                      <a:r>
                        <a:rPr sz="1000" spc="45" dirty="0">
                          <a:latin typeface="+mn-lt"/>
                          <a:cs typeface="PMingLiU"/>
                        </a:rPr>
                        <a:t>pairwise  </a:t>
                      </a:r>
                      <a:r>
                        <a:rPr sz="1000" spc="40" dirty="0">
                          <a:latin typeface="+mn-lt"/>
                          <a:cs typeface="PMingLiU"/>
                        </a:rPr>
                        <a:t>dissimilarities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between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the </a:t>
                      </a:r>
                      <a:r>
                        <a:rPr sz="1000" spc="45" dirty="0">
                          <a:latin typeface="+mn-lt"/>
                          <a:cs typeface="PMingLiU"/>
                        </a:rPr>
                        <a:t>observations in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cluster </a:t>
                      </a:r>
                      <a:r>
                        <a:rPr sz="1000" spc="65" dirty="0">
                          <a:latin typeface="+mn-lt"/>
                          <a:cs typeface="PMingLiU"/>
                        </a:rPr>
                        <a:t>A </a:t>
                      </a:r>
                      <a:r>
                        <a:rPr sz="1000" spc="80" dirty="0">
                          <a:latin typeface="+mn-lt"/>
                          <a:cs typeface="PMingLiU"/>
                        </a:rPr>
                        <a:t>and 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the </a:t>
                      </a:r>
                      <a:r>
                        <a:rPr sz="1000" spc="45" dirty="0">
                          <a:latin typeface="+mn-lt"/>
                          <a:cs typeface="PMingLiU"/>
                        </a:rPr>
                        <a:t>observations in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cluster </a:t>
                      </a:r>
                      <a:r>
                        <a:rPr sz="1000" spc="55" dirty="0">
                          <a:latin typeface="+mn-lt"/>
                          <a:cs typeface="PMingLiU"/>
                        </a:rPr>
                        <a:t>B, </a:t>
                      </a:r>
                      <a:r>
                        <a:rPr sz="1000" spc="80" dirty="0">
                          <a:latin typeface="+mn-lt"/>
                          <a:cs typeface="PMingLiU"/>
                        </a:rPr>
                        <a:t>and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record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the </a:t>
                      </a:r>
                      <a:r>
                        <a:rPr sz="1000" i="1" spc="20" dirty="0">
                          <a:solidFill>
                            <a:srgbClr val="009900"/>
                          </a:solidFill>
                          <a:latin typeface="+mn-lt"/>
                          <a:cs typeface="Palatino Linotype"/>
                        </a:rPr>
                        <a:t>average </a:t>
                      </a:r>
                      <a:r>
                        <a:rPr sz="1000" spc="5" dirty="0">
                          <a:latin typeface="+mn-lt"/>
                          <a:cs typeface="PMingLiU"/>
                        </a:rPr>
                        <a:t>of  </a:t>
                      </a:r>
                      <a:r>
                        <a:rPr sz="1000" spc="55" dirty="0">
                          <a:latin typeface="+mn-lt"/>
                          <a:cs typeface="PMingLiU"/>
                        </a:rPr>
                        <a:t>these</a:t>
                      </a:r>
                      <a:r>
                        <a:rPr sz="1000" spc="65" dirty="0">
                          <a:latin typeface="+mn-lt"/>
                          <a:cs typeface="PMingLiU"/>
                        </a:rPr>
                        <a:t> </a:t>
                      </a:r>
                      <a:r>
                        <a:rPr sz="1000" spc="40" dirty="0">
                          <a:latin typeface="+mn-lt"/>
                          <a:cs typeface="PMingLiU"/>
                        </a:rPr>
                        <a:t>dissimilarities.</a:t>
                      </a:r>
                      <a:endParaRPr sz="1000">
                        <a:latin typeface="+mn-lt"/>
                        <a:cs typeface="PMingLiU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60" dirty="0">
                          <a:latin typeface="+mn-lt"/>
                          <a:cs typeface="PMingLiU"/>
                        </a:rPr>
                        <a:t>Centroid</a:t>
                      </a:r>
                      <a:endParaRPr sz="1000">
                        <a:latin typeface="+mn-lt"/>
                        <a:cs typeface="PMingLiU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67310"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45" dirty="0">
                          <a:latin typeface="+mn-lt"/>
                          <a:cs typeface="PMingLiU"/>
                        </a:rPr>
                        <a:t>Dissimilarity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between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the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centroid </a:t>
                      </a:r>
                      <a:r>
                        <a:rPr sz="1000" spc="30" dirty="0">
                          <a:latin typeface="+mn-lt"/>
                          <a:cs typeface="PMingLiU"/>
                        </a:rPr>
                        <a:t>for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cluster </a:t>
                      </a:r>
                      <a:r>
                        <a:rPr sz="1000" spc="65" dirty="0">
                          <a:latin typeface="+mn-lt"/>
                          <a:cs typeface="PMingLiU"/>
                        </a:rPr>
                        <a:t>A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(a </a:t>
                      </a:r>
                      <a:r>
                        <a:rPr sz="1000" spc="70">
                          <a:latin typeface="+mn-lt"/>
                          <a:cs typeface="PMingLiU"/>
                        </a:rPr>
                        <a:t>mean </a:t>
                      </a:r>
                      <a:r>
                        <a:rPr sz="1000" spc="50">
                          <a:latin typeface="+mn-lt"/>
                          <a:cs typeface="PMingLiU"/>
                        </a:rPr>
                        <a:t>vector </a:t>
                      </a:r>
                      <a:r>
                        <a:rPr sz="1000" spc="5" dirty="0">
                          <a:latin typeface="+mn-lt"/>
                          <a:cs typeface="PMingLiU"/>
                        </a:rPr>
                        <a:t>of </a:t>
                      </a:r>
                      <a:r>
                        <a:rPr sz="1000" spc="60" dirty="0">
                          <a:latin typeface="+mn-lt"/>
                          <a:cs typeface="PMingLiU"/>
                        </a:rPr>
                        <a:t>length </a:t>
                      </a:r>
                      <a:r>
                        <a:rPr sz="1000" i="1" spc="35" dirty="0">
                          <a:latin typeface="+mn-lt"/>
                          <a:cs typeface="Times New Roman"/>
                        </a:rPr>
                        <a:t>p</a:t>
                      </a:r>
                      <a:r>
                        <a:rPr sz="1000" spc="35" dirty="0">
                          <a:latin typeface="+mn-lt"/>
                          <a:cs typeface="PMingLiU"/>
                        </a:rPr>
                        <a:t>) </a:t>
                      </a:r>
                      <a:r>
                        <a:rPr sz="1000" spc="80" dirty="0">
                          <a:latin typeface="+mn-lt"/>
                          <a:cs typeface="PMingLiU"/>
                        </a:rPr>
                        <a:t>and </a:t>
                      </a:r>
                      <a:r>
                        <a:rPr sz="1000" spc="75" dirty="0">
                          <a:latin typeface="+mn-lt"/>
                          <a:cs typeface="PMingLiU"/>
                        </a:rPr>
                        <a:t>the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centroid </a:t>
                      </a:r>
                      <a:r>
                        <a:rPr sz="1000" spc="30" dirty="0">
                          <a:latin typeface="+mn-lt"/>
                          <a:cs typeface="PMingLiU"/>
                        </a:rPr>
                        <a:t>for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cluster </a:t>
                      </a:r>
                      <a:r>
                        <a:rPr sz="1000" spc="55" dirty="0">
                          <a:latin typeface="+mn-lt"/>
                          <a:cs typeface="PMingLiU"/>
                        </a:rPr>
                        <a:t>B</a:t>
                      </a:r>
                      <a:r>
                        <a:rPr sz="1000" spc="55">
                          <a:latin typeface="+mn-lt"/>
                          <a:cs typeface="PMingLiU"/>
                        </a:rPr>
                        <a:t>. </a:t>
                      </a:r>
                      <a:r>
                        <a:rPr sz="1000" spc="50">
                          <a:latin typeface="+mn-lt"/>
                          <a:cs typeface="PMingLiU"/>
                        </a:rPr>
                        <a:t>Cen</a:t>
                      </a:r>
                      <a:r>
                        <a:rPr sz="1000" spc="65">
                          <a:latin typeface="+mn-lt"/>
                          <a:cs typeface="PMingLiU"/>
                        </a:rPr>
                        <a:t>troid </a:t>
                      </a:r>
                      <a:r>
                        <a:rPr sz="1000" spc="35" dirty="0">
                          <a:latin typeface="+mn-lt"/>
                          <a:cs typeface="PMingLiU"/>
                        </a:rPr>
                        <a:t>linkage </a:t>
                      </a:r>
                      <a:r>
                        <a:rPr sz="1000" spc="60" dirty="0">
                          <a:latin typeface="+mn-lt"/>
                          <a:cs typeface="PMingLiU"/>
                        </a:rPr>
                        <a:t>can </a:t>
                      </a:r>
                      <a:r>
                        <a:rPr sz="1000" spc="55" dirty="0">
                          <a:latin typeface="+mn-lt"/>
                          <a:cs typeface="PMingLiU"/>
                        </a:rPr>
                        <a:t>result </a:t>
                      </a:r>
                      <a:r>
                        <a:rPr sz="1000" spc="45" dirty="0">
                          <a:latin typeface="+mn-lt"/>
                          <a:cs typeface="PMingLiU"/>
                        </a:rPr>
                        <a:t>in </a:t>
                      </a:r>
                      <a:r>
                        <a:rPr sz="1000" spc="50" dirty="0">
                          <a:latin typeface="+mn-lt"/>
                          <a:cs typeface="PMingLiU"/>
                        </a:rPr>
                        <a:t>undesirable</a:t>
                      </a:r>
                      <a:r>
                        <a:rPr sz="1000" spc="165" dirty="0">
                          <a:latin typeface="+mn-lt"/>
                          <a:cs typeface="PMingLiU"/>
                        </a:rPr>
                        <a:t> </a:t>
                      </a:r>
                      <a:r>
                        <a:rPr sz="1000" i="1" spc="20" dirty="0">
                          <a:solidFill>
                            <a:srgbClr val="009900"/>
                          </a:solidFill>
                          <a:latin typeface="+mn-lt"/>
                          <a:cs typeface="Palatino Linotype"/>
                        </a:rPr>
                        <a:t>inversions</a:t>
                      </a:r>
                      <a:r>
                        <a:rPr sz="1000" spc="20" dirty="0">
                          <a:latin typeface="+mn-lt"/>
                          <a:cs typeface="PMingLiU"/>
                        </a:rPr>
                        <a:t>.</a:t>
                      </a:r>
                      <a:endParaRPr sz="1000">
                        <a:latin typeface="+mn-lt"/>
                        <a:cs typeface="PMingLiU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076" y="76783"/>
            <a:ext cx="2869948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Choice </a:t>
            </a:r>
            <a:r>
              <a:rPr spc="-40" dirty="0">
                <a:latin typeface="+mn-lt"/>
              </a:rPr>
              <a:t>of </a:t>
            </a:r>
            <a:r>
              <a:rPr spc="-20" dirty="0">
                <a:latin typeface="+mn-lt"/>
              </a:rPr>
              <a:t>Dissimilarity</a:t>
            </a:r>
            <a:r>
              <a:rPr spc="114" dirty="0">
                <a:latin typeface="+mn-lt"/>
              </a:rPr>
              <a:t> </a:t>
            </a:r>
            <a:r>
              <a:rPr spc="-35" dirty="0">
                <a:latin typeface="+mn-lt"/>
              </a:rPr>
              <a:t>Measure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0" y="415994"/>
            <a:ext cx="4280268" cy="10462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b="1" spc="25" dirty="0">
                <a:cs typeface="PMingLiU"/>
              </a:rPr>
              <a:t>So </a:t>
            </a:r>
            <a:r>
              <a:rPr sz="1100" b="1" spc="50" dirty="0">
                <a:cs typeface="PMingLiU"/>
              </a:rPr>
              <a:t>far </a:t>
            </a:r>
            <a:r>
              <a:rPr sz="1100" b="1" spc="45" dirty="0">
                <a:cs typeface="PMingLiU"/>
              </a:rPr>
              <a:t>have </a:t>
            </a:r>
            <a:r>
              <a:rPr sz="1100" b="1" spc="55" dirty="0">
                <a:cs typeface="PMingLiU"/>
              </a:rPr>
              <a:t>used </a:t>
            </a:r>
            <a:r>
              <a:rPr sz="1100" b="1" spc="60" dirty="0">
                <a:cs typeface="PMingLiU"/>
              </a:rPr>
              <a:t>Euclidean</a:t>
            </a:r>
            <a:r>
              <a:rPr sz="1100" b="1" spc="195" dirty="0">
                <a:cs typeface="PMingLiU"/>
              </a:rPr>
              <a:t> </a:t>
            </a:r>
            <a:r>
              <a:rPr sz="1100" b="1" spc="55" dirty="0">
                <a:cs typeface="PMingLiU"/>
              </a:rPr>
              <a:t>distance</a:t>
            </a:r>
            <a:r>
              <a:rPr sz="1100" spc="55" dirty="0">
                <a:cs typeface="PMingLiU"/>
              </a:rPr>
              <a:t>.</a:t>
            </a: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b="1" spc="80" dirty="0">
                <a:cs typeface="PMingLiU"/>
              </a:rPr>
              <a:t>An </a:t>
            </a:r>
            <a:r>
              <a:rPr sz="1100" b="1" spc="65" dirty="0">
                <a:cs typeface="PMingLiU"/>
              </a:rPr>
              <a:t>alternative </a:t>
            </a:r>
            <a:r>
              <a:rPr sz="1100" b="1" spc="20" dirty="0">
                <a:cs typeface="PMingLiU"/>
              </a:rPr>
              <a:t>is </a:t>
            </a:r>
            <a:r>
              <a:rPr sz="1100" b="1" i="1" spc="20" dirty="0">
                <a:solidFill>
                  <a:srgbClr val="009900"/>
                </a:solidFill>
                <a:cs typeface="Palatino Linotype"/>
              </a:rPr>
              <a:t>correlation-based distance </a:t>
            </a:r>
            <a:r>
              <a:rPr sz="1100" spc="45" dirty="0">
                <a:cs typeface="PMingLiU"/>
              </a:rPr>
              <a:t>which considers  two </a:t>
            </a:r>
            <a:r>
              <a:rPr sz="1100" spc="50" dirty="0">
                <a:cs typeface="PMingLiU"/>
              </a:rPr>
              <a:t>observations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be </a:t>
            </a:r>
            <a:r>
              <a:rPr sz="1100" spc="45" dirty="0">
                <a:cs typeface="PMingLiU"/>
              </a:rPr>
              <a:t>similar </a:t>
            </a:r>
            <a:r>
              <a:rPr sz="1100" dirty="0">
                <a:cs typeface="PMingLiU"/>
              </a:rPr>
              <a:t>if </a:t>
            </a:r>
            <a:r>
              <a:rPr sz="1100" spc="65" dirty="0">
                <a:cs typeface="PMingLiU"/>
              </a:rPr>
              <a:t>their </a:t>
            </a:r>
            <a:r>
              <a:rPr sz="1100" spc="55" dirty="0">
                <a:cs typeface="PMingLiU"/>
              </a:rPr>
              <a:t>features </a:t>
            </a:r>
            <a:r>
              <a:rPr sz="1100" spc="60" dirty="0">
                <a:cs typeface="PMingLiU"/>
              </a:rPr>
              <a:t>are </a:t>
            </a:r>
            <a:r>
              <a:rPr sz="1100" spc="45" dirty="0">
                <a:cs typeface="PMingLiU"/>
              </a:rPr>
              <a:t>highly  </a:t>
            </a:r>
            <a:r>
              <a:rPr sz="1100" spc="55" dirty="0">
                <a:cs typeface="PMingLiU"/>
              </a:rPr>
              <a:t>correlated.</a:t>
            </a:r>
            <a:endParaRPr sz="1100">
              <a:cs typeface="PMingLiU"/>
            </a:endParaRPr>
          </a:p>
          <a:p>
            <a:pPr marL="144780" marR="103505" indent="-132715">
              <a:lnSpc>
                <a:spcPct val="1026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an </a:t>
            </a:r>
            <a:r>
              <a:rPr sz="1100" spc="65" dirty="0">
                <a:cs typeface="PMingLiU"/>
              </a:rPr>
              <a:t>unusual </a:t>
            </a:r>
            <a:r>
              <a:rPr sz="1100" spc="45" dirty="0">
                <a:cs typeface="PMingLiU"/>
              </a:rPr>
              <a:t>use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correlation, </a:t>
            </a:r>
            <a:r>
              <a:rPr sz="1100" spc="45" dirty="0">
                <a:cs typeface="PMingLiU"/>
              </a:rPr>
              <a:t>which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normally  </a:t>
            </a:r>
            <a:r>
              <a:rPr sz="1100" spc="70" dirty="0">
                <a:cs typeface="PMingLiU"/>
              </a:rPr>
              <a:t>computed </a:t>
            </a:r>
            <a:r>
              <a:rPr sz="1100" spc="55" dirty="0">
                <a:cs typeface="PMingLiU"/>
              </a:rPr>
              <a:t>between </a:t>
            </a:r>
            <a:r>
              <a:rPr sz="1100" spc="40" dirty="0">
                <a:cs typeface="PMingLiU"/>
              </a:rPr>
              <a:t>variables; </a:t>
            </a:r>
            <a:r>
              <a:rPr sz="1100" b="1" spc="55" dirty="0">
                <a:cs typeface="PMingLiU"/>
              </a:rPr>
              <a:t>here </a:t>
            </a:r>
            <a:r>
              <a:rPr sz="1100" b="1" spc="75" dirty="0">
                <a:cs typeface="PMingLiU"/>
              </a:rPr>
              <a:t>it </a:t>
            </a:r>
            <a:r>
              <a:rPr sz="1100" b="1" spc="20" dirty="0">
                <a:cs typeface="PMingLiU"/>
              </a:rPr>
              <a:t>is </a:t>
            </a:r>
            <a:r>
              <a:rPr sz="1100" b="1" spc="70" dirty="0">
                <a:cs typeface="PMingLiU"/>
              </a:rPr>
              <a:t>computed </a:t>
            </a:r>
            <a:r>
              <a:rPr sz="1100" b="1" spc="55" dirty="0">
                <a:cs typeface="PMingLiU"/>
              </a:rPr>
              <a:t>between  </a:t>
            </a:r>
            <a:r>
              <a:rPr sz="1100" b="1" spc="80" dirty="0">
                <a:cs typeface="PMingLiU"/>
              </a:rPr>
              <a:t>the </a:t>
            </a:r>
            <a:r>
              <a:rPr sz="1100" b="1" spc="55" dirty="0">
                <a:cs typeface="PMingLiU"/>
              </a:rPr>
              <a:t>observation </a:t>
            </a:r>
            <a:r>
              <a:rPr sz="1100" b="1" spc="30" dirty="0">
                <a:cs typeface="PMingLiU"/>
              </a:rPr>
              <a:t>profiles for </a:t>
            </a:r>
            <a:r>
              <a:rPr sz="1100" b="1" spc="45" dirty="0">
                <a:cs typeface="PMingLiU"/>
              </a:rPr>
              <a:t>each </a:t>
            </a:r>
            <a:r>
              <a:rPr sz="1100" b="1" spc="65" dirty="0">
                <a:cs typeface="PMingLiU"/>
              </a:rPr>
              <a:t>pair </a:t>
            </a:r>
            <a:r>
              <a:rPr sz="1100" b="1" spc="5" dirty="0">
                <a:cs typeface="PMingLiU"/>
              </a:rPr>
              <a:t>of</a:t>
            </a:r>
            <a:r>
              <a:rPr sz="1100" b="1" spc="204" dirty="0">
                <a:cs typeface="PMingLiU"/>
              </a:rPr>
              <a:t> </a:t>
            </a:r>
            <a:r>
              <a:rPr sz="1100" b="1" spc="50" dirty="0">
                <a:cs typeface="PMingLiU"/>
              </a:rPr>
              <a:t>observations</a:t>
            </a:r>
            <a:r>
              <a:rPr sz="1100" spc="50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39628" y="3323099"/>
            <a:ext cx="28829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45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70" dirty="0">
                <a:solidFill>
                  <a:srgbClr val="7F7F7F"/>
                </a:solidFill>
                <a:latin typeface="Cambria"/>
                <a:cs typeface="Cambria"/>
              </a:rPr>
              <a:t>/</a:t>
            </a:r>
            <a:r>
              <a:rPr sz="600" spc="-45" dirty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sz="600" spc="30" dirty="0">
                <a:solidFill>
                  <a:srgbClr val="7F7F7F"/>
                </a:solidFill>
                <a:latin typeface="Cambria"/>
                <a:cs typeface="Cambria"/>
              </a:rPr>
              <a:t>50</a:t>
            </a:r>
            <a:endParaRPr sz="600">
              <a:latin typeface="Cambria"/>
              <a:cs typeface="Cambria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342410B-8754-415B-9173-894893082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507829"/>
            <a:ext cx="2667000" cy="181527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518" y="126948"/>
            <a:ext cx="12204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+mn-lt"/>
              </a:rPr>
              <a:t>Practical</a:t>
            </a:r>
            <a:r>
              <a:rPr spc="80" dirty="0">
                <a:latin typeface="+mn-lt"/>
              </a:rPr>
              <a:t> </a:t>
            </a:r>
            <a:r>
              <a:rPr spc="-45" dirty="0">
                <a:latin typeface="+mn-lt"/>
              </a:rPr>
              <a:t>issues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5939" y="663575"/>
            <a:ext cx="3958222" cy="21763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9588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b="1" i="1" dirty="0">
                <a:solidFill>
                  <a:srgbClr val="009900"/>
                </a:solidFill>
                <a:cs typeface="Palatino Linotype"/>
              </a:rPr>
              <a:t>Scaling </a:t>
            </a:r>
            <a:r>
              <a:rPr sz="1100" b="1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100" b="1" i="1" spc="25" dirty="0">
                <a:solidFill>
                  <a:srgbClr val="009900"/>
                </a:solidFill>
                <a:cs typeface="Palatino Linotype"/>
              </a:rPr>
              <a:t>the </a:t>
            </a:r>
            <a:r>
              <a:rPr sz="1100" b="1" i="1" spc="20" dirty="0">
                <a:solidFill>
                  <a:srgbClr val="009900"/>
                </a:solidFill>
                <a:cs typeface="Palatino Linotype"/>
              </a:rPr>
              <a:t>variables </a:t>
            </a:r>
            <a:r>
              <a:rPr sz="1100" b="1" i="1" spc="25" dirty="0">
                <a:solidFill>
                  <a:srgbClr val="009900"/>
                </a:solidFill>
                <a:cs typeface="Palatino Linotype"/>
              </a:rPr>
              <a:t>matters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!</a:t>
            </a:r>
            <a:r>
              <a:rPr sz="1100" spc="25" dirty="0">
                <a:cs typeface="PMingLiU"/>
              </a:rPr>
              <a:t>. </a:t>
            </a:r>
            <a:r>
              <a:rPr sz="1100" spc="55" dirty="0">
                <a:cs typeface="PMingLiU"/>
              </a:rPr>
              <a:t>Should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observations  </a:t>
            </a:r>
            <a:r>
              <a:rPr sz="1100" spc="55" dirty="0">
                <a:cs typeface="PMingLiU"/>
              </a:rPr>
              <a:t>or features </a:t>
            </a:r>
            <a:r>
              <a:rPr sz="1100" spc="40" dirty="0">
                <a:cs typeface="PMingLiU"/>
              </a:rPr>
              <a:t>first </a:t>
            </a:r>
            <a:r>
              <a:rPr sz="1100" spc="70" dirty="0">
                <a:cs typeface="PMingLiU"/>
              </a:rPr>
              <a:t>be standardized </a:t>
            </a:r>
            <a:r>
              <a:rPr sz="1100" spc="50" dirty="0">
                <a:cs typeface="PMingLiU"/>
              </a:rPr>
              <a:t>in </a:t>
            </a:r>
            <a:r>
              <a:rPr sz="1100" spc="45" dirty="0">
                <a:cs typeface="PMingLiU"/>
              </a:rPr>
              <a:t>some </a:t>
            </a:r>
            <a:r>
              <a:rPr sz="1100" spc="40" dirty="0">
                <a:cs typeface="PMingLiU"/>
              </a:rPr>
              <a:t>way? </a:t>
            </a:r>
            <a:r>
              <a:rPr sz="1100" spc="50" dirty="0">
                <a:cs typeface="PMingLiU"/>
              </a:rPr>
              <a:t>For  </a:t>
            </a:r>
            <a:r>
              <a:rPr sz="1100" spc="55" dirty="0">
                <a:cs typeface="PMingLiU"/>
              </a:rPr>
              <a:t>instance, </a:t>
            </a:r>
            <a:r>
              <a:rPr sz="1100" spc="70" dirty="0">
                <a:cs typeface="PMingLiU"/>
              </a:rPr>
              <a:t>maybe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variables </a:t>
            </a:r>
            <a:r>
              <a:rPr sz="1100" spc="55" dirty="0">
                <a:cs typeface="PMingLiU"/>
              </a:rPr>
              <a:t>should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centered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have  </a:t>
            </a:r>
            <a:r>
              <a:rPr sz="1100" spc="75" dirty="0">
                <a:cs typeface="PMingLiU"/>
              </a:rPr>
              <a:t>mean </a:t>
            </a:r>
            <a:r>
              <a:rPr sz="1100" spc="40" dirty="0">
                <a:cs typeface="PMingLiU"/>
              </a:rPr>
              <a:t>zero </a:t>
            </a:r>
            <a:r>
              <a:rPr sz="1100" spc="85" dirty="0">
                <a:cs typeface="PMingLiU"/>
              </a:rPr>
              <a:t>and </a:t>
            </a:r>
            <a:r>
              <a:rPr sz="1100" spc="45" dirty="0">
                <a:cs typeface="PMingLiU"/>
              </a:rPr>
              <a:t>scaled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have </a:t>
            </a:r>
            <a:r>
              <a:rPr sz="1100" spc="85" dirty="0">
                <a:cs typeface="PMingLiU"/>
              </a:rPr>
              <a:t>standard </a:t>
            </a:r>
            <a:r>
              <a:rPr sz="1100" spc="60" dirty="0">
                <a:cs typeface="PMingLiU"/>
              </a:rPr>
              <a:t>deviation</a:t>
            </a:r>
            <a:r>
              <a:rPr sz="1100" spc="114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one.</a:t>
            </a:r>
            <a:endParaRPr sz="110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case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hierarchical</a:t>
            </a:r>
            <a:r>
              <a:rPr sz="1100" spc="1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clustering,</a:t>
            </a:r>
            <a:endParaRPr sz="1100">
              <a:cs typeface="PMingLiU"/>
            </a:endParaRPr>
          </a:p>
          <a:p>
            <a:pPr marL="422275" lvl="1" indent="-128905">
              <a:lnSpc>
                <a:spcPts val="1200"/>
              </a:lnSpc>
              <a:spcBef>
                <a:spcPts val="17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r>
              <a:rPr sz="1000" b="1" spc="105" dirty="0">
                <a:cs typeface="PMingLiU"/>
              </a:rPr>
              <a:t>What </a:t>
            </a:r>
            <a:r>
              <a:rPr sz="1000" b="1" spc="45" dirty="0">
                <a:cs typeface="PMingLiU"/>
              </a:rPr>
              <a:t>dissimilarity </a:t>
            </a:r>
            <a:r>
              <a:rPr sz="1000" b="1" spc="55" dirty="0">
                <a:cs typeface="PMingLiU"/>
              </a:rPr>
              <a:t>measure </a:t>
            </a:r>
            <a:r>
              <a:rPr sz="1000" b="1" spc="50" dirty="0">
                <a:cs typeface="PMingLiU"/>
              </a:rPr>
              <a:t>should </a:t>
            </a:r>
            <a:r>
              <a:rPr sz="1000" b="1" spc="65" dirty="0">
                <a:cs typeface="PMingLiU"/>
              </a:rPr>
              <a:t>be</a:t>
            </a:r>
            <a:r>
              <a:rPr sz="1000" b="1" spc="95" dirty="0">
                <a:cs typeface="PMingLiU"/>
              </a:rPr>
              <a:t> </a:t>
            </a:r>
            <a:r>
              <a:rPr sz="1000" b="1" spc="50" dirty="0">
                <a:cs typeface="PMingLiU"/>
              </a:rPr>
              <a:t>used?</a:t>
            </a:r>
            <a:endParaRPr sz="1000" b="1">
              <a:cs typeface="PMingLiU"/>
            </a:endParaRPr>
          </a:p>
          <a:p>
            <a:pPr marL="422275" lvl="1" indent="-128905">
              <a:lnSpc>
                <a:spcPts val="12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r>
              <a:rPr sz="1000" b="1" spc="105" dirty="0">
                <a:cs typeface="PMingLiU"/>
              </a:rPr>
              <a:t>What </a:t>
            </a:r>
            <a:r>
              <a:rPr sz="1000" b="1" spc="70" dirty="0">
                <a:cs typeface="PMingLiU"/>
              </a:rPr>
              <a:t>type </a:t>
            </a:r>
            <a:r>
              <a:rPr sz="1000" b="1" spc="5" dirty="0">
                <a:cs typeface="PMingLiU"/>
              </a:rPr>
              <a:t>of </a:t>
            </a:r>
            <a:r>
              <a:rPr sz="1000" b="1" spc="35" dirty="0">
                <a:cs typeface="PMingLiU"/>
              </a:rPr>
              <a:t>linkage </a:t>
            </a:r>
            <a:r>
              <a:rPr sz="1000" b="1" spc="50" dirty="0">
                <a:cs typeface="PMingLiU"/>
              </a:rPr>
              <a:t>should </a:t>
            </a:r>
            <a:r>
              <a:rPr sz="1000" b="1" spc="65" dirty="0">
                <a:cs typeface="PMingLiU"/>
              </a:rPr>
              <a:t>be</a:t>
            </a:r>
            <a:r>
              <a:rPr sz="1000" b="1" spc="145" dirty="0">
                <a:cs typeface="PMingLiU"/>
              </a:rPr>
              <a:t> </a:t>
            </a:r>
            <a:r>
              <a:rPr sz="1000" b="1" spc="50" dirty="0">
                <a:cs typeface="PMingLiU"/>
              </a:rPr>
              <a:t>used?</a:t>
            </a:r>
            <a:endParaRPr sz="1000" b="1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2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b="1" spc="35" dirty="0">
                <a:cs typeface="PMingLiU"/>
              </a:rPr>
              <a:t>How </a:t>
            </a:r>
            <a:r>
              <a:rPr sz="1100" b="1" spc="75" dirty="0">
                <a:cs typeface="PMingLiU"/>
              </a:rPr>
              <a:t>many </a:t>
            </a:r>
            <a:r>
              <a:rPr sz="1100" b="1" spc="50" dirty="0">
                <a:cs typeface="PMingLiU"/>
              </a:rPr>
              <a:t>clusters </a:t>
            </a:r>
            <a:r>
              <a:rPr sz="1100" b="1" spc="80" dirty="0">
                <a:cs typeface="PMingLiU"/>
              </a:rPr>
              <a:t>to </a:t>
            </a:r>
            <a:r>
              <a:rPr sz="1100" b="1" spc="35" dirty="0">
                <a:cs typeface="PMingLiU"/>
              </a:rPr>
              <a:t>choose</a:t>
            </a:r>
            <a:r>
              <a:rPr sz="1100" spc="35" dirty="0">
                <a:cs typeface="PMingLiU"/>
              </a:rPr>
              <a:t>? </a:t>
            </a:r>
            <a:r>
              <a:rPr sz="1100" spc="60" dirty="0">
                <a:cs typeface="PMingLiU"/>
              </a:rPr>
              <a:t>(in </a:t>
            </a:r>
            <a:r>
              <a:rPr sz="1100" spc="90" dirty="0">
                <a:cs typeface="PMingLiU"/>
              </a:rPr>
              <a:t>both </a:t>
            </a:r>
            <a:r>
              <a:rPr sz="1100" i="1" spc="85" dirty="0">
                <a:cs typeface="Times New Roman"/>
              </a:rPr>
              <a:t>K</a:t>
            </a:r>
            <a:r>
              <a:rPr sz="1100" spc="85" dirty="0">
                <a:cs typeface="PMingLiU"/>
              </a:rPr>
              <a:t>-means </a:t>
            </a:r>
            <a:r>
              <a:rPr sz="1100" spc="55" dirty="0">
                <a:cs typeface="PMingLiU"/>
              </a:rPr>
              <a:t>or  </a:t>
            </a:r>
            <a:r>
              <a:rPr sz="1100" spc="50" dirty="0">
                <a:cs typeface="PMingLiU"/>
              </a:rPr>
              <a:t>hierarchical clustering). </a:t>
            </a:r>
            <a:r>
              <a:rPr sz="1100" spc="30" dirty="0">
                <a:cs typeface="PMingLiU"/>
              </a:rPr>
              <a:t>Difficult </a:t>
            </a:r>
            <a:r>
              <a:rPr sz="1100" spc="55" dirty="0">
                <a:cs typeface="PMingLiU"/>
              </a:rPr>
              <a:t>problem. </a:t>
            </a:r>
            <a:r>
              <a:rPr sz="1100" spc="50" dirty="0">
                <a:cs typeface="PMingLiU"/>
              </a:rPr>
              <a:t>No </a:t>
            </a:r>
            <a:r>
              <a:rPr sz="1100" spc="60" dirty="0">
                <a:cs typeface="PMingLiU"/>
              </a:rPr>
              <a:t>agreed-upon  </a:t>
            </a:r>
            <a:r>
              <a:rPr sz="1100" spc="75" dirty="0">
                <a:cs typeface="PMingLiU"/>
              </a:rPr>
              <a:t>method. </a:t>
            </a:r>
            <a:r>
              <a:rPr sz="1100" spc="25" dirty="0">
                <a:cs typeface="PMingLiU"/>
              </a:rPr>
              <a:t>See </a:t>
            </a:r>
            <a:r>
              <a:rPr sz="1100" spc="60" dirty="0">
                <a:cs typeface="PMingLiU"/>
              </a:rPr>
              <a:t>Elements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Statistical </a:t>
            </a:r>
            <a:r>
              <a:rPr sz="1100" spc="55" dirty="0">
                <a:cs typeface="PMingLiU"/>
              </a:rPr>
              <a:t>Learning, </a:t>
            </a:r>
            <a:r>
              <a:rPr sz="1100" spc="70" dirty="0">
                <a:cs typeface="PMingLiU"/>
              </a:rPr>
              <a:t>chapter </a:t>
            </a:r>
            <a:r>
              <a:rPr sz="1100" spc="25" dirty="0">
                <a:cs typeface="PMingLiU"/>
              </a:rPr>
              <a:t>13  </a:t>
            </a:r>
            <a:r>
              <a:rPr sz="1100" spc="30" dirty="0">
                <a:cs typeface="PMingLiU"/>
              </a:rPr>
              <a:t>for </a:t>
            </a:r>
            <a:r>
              <a:rPr sz="1100" spc="60" dirty="0">
                <a:cs typeface="PMingLiU"/>
              </a:rPr>
              <a:t>more</a:t>
            </a:r>
            <a:r>
              <a:rPr sz="1100" spc="114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details.</a:t>
            </a:r>
            <a:endParaRPr sz="110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b="1" spc="65" dirty="0">
                <a:cs typeface="PMingLiU"/>
              </a:rPr>
              <a:t>Which </a:t>
            </a:r>
            <a:r>
              <a:rPr sz="1100" b="1" spc="55" dirty="0">
                <a:cs typeface="PMingLiU"/>
              </a:rPr>
              <a:t>features </a:t>
            </a:r>
            <a:r>
              <a:rPr sz="1100" spc="55" dirty="0">
                <a:cs typeface="PMingLiU"/>
              </a:rPr>
              <a:t>should </a:t>
            </a:r>
            <a:r>
              <a:rPr sz="1100" spc="15" dirty="0">
                <a:cs typeface="PMingLiU"/>
              </a:rPr>
              <a:t>we </a:t>
            </a:r>
            <a:r>
              <a:rPr sz="1100" spc="45" dirty="0">
                <a:cs typeface="PMingLiU"/>
              </a:rPr>
              <a:t>use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drive </a:t>
            </a:r>
            <a:r>
              <a:rPr sz="1100" spc="80" dirty="0">
                <a:cs typeface="PMingLiU"/>
              </a:rPr>
              <a:t>the</a:t>
            </a:r>
            <a:r>
              <a:rPr sz="1100" spc="25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clustering?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582" y="211465"/>
            <a:ext cx="32607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0" dirty="0">
                <a:latin typeface="+mn-lt"/>
              </a:rPr>
              <a:t>Example: </a:t>
            </a:r>
            <a:r>
              <a:rPr spc="-15" dirty="0">
                <a:latin typeface="+mn-lt"/>
              </a:rPr>
              <a:t>breast </a:t>
            </a:r>
            <a:r>
              <a:rPr spc="-30" dirty="0">
                <a:latin typeface="+mn-lt"/>
              </a:rPr>
              <a:t>cancer </a:t>
            </a:r>
            <a:r>
              <a:rPr spc="-25" dirty="0">
                <a:latin typeface="+mn-lt"/>
              </a:rPr>
              <a:t>microarray</a:t>
            </a:r>
            <a:r>
              <a:rPr spc="105" dirty="0">
                <a:latin typeface="+mn-lt"/>
              </a:rPr>
              <a:t> </a:t>
            </a:r>
            <a:r>
              <a:rPr dirty="0">
                <a:latin typeface="+mn-lt"/>
              </a:rPr>
              <a:t>study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937335"/>
            <a:ext cx="3738879" cy="185454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" dirty="0">
                <a:cs typeface="PMingLiU"/>
              </a:rPr>
              <a:t>“Repeated </a:t>
            </a:r>
            <a:r>
              <a:rPr sz="1100" spc="55" dirty="0">
                <a:cs typeface="PMingLiU"/>
              </a:rPr>
              <a:t>observation </a:t>
            </a:r>
            <a:r>
              <a:rPr sz="1100" spc="5" dirty="0">
                <a:cs typeface="PMingLiU"/>
              </a:rPr>
              <a:t>of </a:t>
            </a:r>
            <a:r>
              <a:rPr sz="1100" spc="70" dirty="0">
                <a:cs typeface="PMingLiU"/>
              </a:rPr>
              <a:t>breast </a:t>
            </a:r>
            <a:r>
              <a:rPr sz="1100" spc="85" dirty="0">
                <a:cs typeface="PMingLiU"/>
              </a:rPr>
              <a:t>tumor </a:t>
            </a:r>
            <a:r>
              <a:rPr sz="1100" spc="65" dirty="0">
                <a:cs typeface="PMingLiU"/>
              </a:rPr>
              <a:t>subtypes </a:t>
            </a:r>
            <a:r>
              <a:rPr sz="1100" spc="50" dirty="0">
                <a:cs typeface="PMingLiU"/>
              </a:rPr>
              <a:t>in  </a:t>
            </a:r>
            <a:r>
              <a:rPr sz="1100" spc="65" dirty="0">
                <a:cs typeface="PMingLiU"/>
              </a:rPr>
              <a:t>independent </a:t>
            </a:r>
            <a:r>
              <a:rPr sz="1100" spc="40" dirty="0">
                <a:cs typeface="PMingLiU"/>
              </a:rPr>
              <a:t>gene </a:t>
            </a:r>
            <a:r>
              <a:rPr sz="1100" spc="45" dirty="0">
                <a:cs typeface="PMingLiU"/>
              </a:rPr>
              <a:t>expression </a:t>
            </a:r>
            <a:r>
              <a:rPr sz="1100" spc="95" dirty="0">
                <a:cs typeface="PMingLiU"/>
              </a:rPr>
              <a:t>data </a:t>
            </a:r>
            <a:r>
              <a:rPr sz="1100" spc="-55" dirty="0">
                <a:cs typeface="PMingLiU"/>
              </a:rPr>
              <a:t>sets;” </a:t>
            </a:r>
            <a:r>
              <a:rPr sz="1100" spc="30" dirty="0">
                <a:cs typeface="PMingLiU"/>
              </a:rPr>
              <a:t>Sorlie </a:t>
            </a:r>
            <a:r>
              <a:rPr sz="1100" spc="110" dirty="0">
                <a:cs typeface="PMingLiU"/>
              </a:rPr>
              <a:t>at </a:t>
            </a:r>
            <a:r>
              <a:rPr sz="1100" spc="25" dirty="0">
                <a:cs typeface="PMingLiU"/>
              </a:rPr>
              <a:t>el, </a:t>
            </a:r>
            <a:r>
              <a:rPr sz="1100" spc="80" dirty="0">
                <a:cs typeface="PMingLiU"/>
              </a:rPr>
              <a:t>PNAS  </a:t>
            </a:r>
            <a:r>
              <a:rPr sz="1100" spc="25" dirty="0">
                <a:cs typeface="PMingLiU"/>
              </a:rPr>
              <a:t>2003</a:t>
            </a:r>
            <a:endParaRPr sz="1100">
              <a:cs typeface="PMingLiU"/>
            </a:endParaRPr>
          </a:p>
          <a:p>
            <a:pPr marL="144780" marR="1143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Gene </a:t>
            </a:r>
            <a:r>
              <a:rPr sz="1100" spc="45" dirty="0">
                <a:cs typeface="PMingLiU"/>
              </a:rPr>
              <a:t>expression </a:t>
            </a:r>
            <a:r>
              <a:rPr sz="1100" spc="65" dirty="0">
                <a:cs typeface="PMingLiU"/>
              </a:rPr>
              <a:t>measurements </a:t>
            </a:r>
            <a:r>
              <a:rPr sz="1100" spc="30" dirty="0">
                <a:cs typeface="PMingLiU"/>
              </a:rPr>
              <a:t>for </a:t>
            </a:r>
            <a:r>
              <a:rPr sz="1100" spc="90" dirty="0">
                <a:cs typeface="PMingLiU"/>
              </a:rPr>
              <a:t>about </a:t>
            </a:r>
            <a:r>
              <a:rPr sz="1100" i="1" spc="-40" dirty="0">
                <a:cs typeface="Meiryo"/>
              </a:rPr>
              <a:t>∼ </a:t>
            </a:r>
            <a:r>
              <a:rPr sz="1100" spc="25" dirty="0">
                <a:cs typeface="PMingLiU"/>
              </a:rPr>
              <a:t>8000 </a:t>
            </a:r>
            <a:r>
              <a:rPr sz="1100" spc="40" dirty="0">
                <a:cs typeface="PMingLiU"/>
              </a:rPr>
              <a:t>genes, </a:t>
            </a:r>
            <a:r>
              <a:rPr sz="1100" spc="30">
                <a:cs typeface="PMingLiU"/>
              </a:rPr>
              <a:t>for </a:t>
            </a:r>
            <a:r>
              <a:rPr sz="1100" spc="45">
                <a:cs typeface="PMingLiU"/>
              </a:rPr>
              <a:t>each </a:t>
            </a:r>
            <a:r>
              <a:rPr sz="1100" spc="5" dirty="0">
                <a:cs typeface="PMingLiU"/>
              </a:rPr>
              <a:t>of </a:t>
            </a:r>
            <a:r>
              <a:rPr sz="1100" spc="25" dirty="0">
                <a:cs typeface="PMingLiU"/>
              </a:rPr>
              <a:t>88 </a:t>
            </a:r>
            <a:r>
              <a:rPr sz="1100" spc="70" dirty="0">
                <a:cs typeface="PMingLiU"/>
              </a:rPr>
              <a:t>breast </a:t>
            </a:r>
            <a:r>
              <a:rPr sz="1100" spc="55" dirty="0">
                <a:cs typeface="PMingLiU"/>
              </a:rPr>
              <a:t>cancer</a:t>
            </a:r>
            <a:r>
              <a:rPr sz="1100" spc="22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patients.</a:t>
            </a:r>
            <a:endParaRPr sz="110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5" dirty="0">
                <a:cs typeface="PMingLiU"/>
              </a:rPr>
              <a:t>Average </a:t>
            </a:r>
            <a:r>
              <a:rPr sz="1100" spc="35" dirty="0">
                <a:cs typeface="PMingLiU"/>
              </a:rPr>
              <a:t>linkage, </a:t>
            </a:r>
            <a:r>
              <a:rPr sz="1100" spc="55" dirty="0">
                <a:cs typeface="PMingLiU"/>
              </a:rPr>
              <a:t>correlation</a:t>
            </a:r>
            <a:r>
              <a:rPr sz="1100" spc="14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metric</a:t>
            </a:r>
            <a:endParaRPr sz="1100">
              <a:cs typeface="PMingLiU"/>
            </a:endParaRPr>
          </a:p>
          <a:p>
            <a:pPr marL="144780" marR="10033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Clustered </a:t>
            </a:r>
            <a:r>
              <a:rPr sz="1100" spc="50" dirty="0">
                <a:cs typeface="PMingLiU"/>
              </a:rPr>
              <a:t>samples </a:t>
            </a:r>
            <a:r>
              <a:rPr sz="1100" spc="45" dirty="0">
                <a:cs typeface="PMingLiU"/>
              </a:rPr>
              <a:t>using </a:t>
            </a:r>
            <a:r>
              <a:rPr sz="1100" spc="25" dirty="0">
                <a:cs typeface="PMingLiU"/>
              </a:rPr>
              <a:t>500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intrinsic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genes: </a:t>
            </a:r>
            <a:r>
              <a:rPr sz="1100" spc="45" dirty="0">
                <a:cs typeface="PMingLiU"/>
              </a:rPr>
              <a:t>each </a:t>
            </a:r>
            <a:r>
              <a:rPr sz="1100" spc="60" dirty="0">
                <a:cs typeface="PMingLiU"/>
              </a:rPr>
              <a:t>woman  </a:t>
            </a:r>
            <a:r>
              <a:rPr sz="1100" spc="40" dirty="0">
                <a:cs typeface="PMingLiU"/>
              </a:rPr>
              <a:t>was </a:t>
            </a:r>
            <a:r>
              <a:rPr sz="1100" spc="65" dirty="0">
                <a:cs typeface="PMingLiU"/>
              </a:rPr>
              <a:t>measured </a:t>
            </a:r>
            <a:r>
              <a:rPr sz="1100" spc="40" dirty="0">
                <a:cs typeface="PMingLiU"/>
              </a:rPr>
              <a:t>before </a:t>
            </a:r>
            <a:r>
              <a:rPr sz="1100" spc="85" dirty="0">
                <a:cs typeface="PMingLiU"/>
              </a:rPr>
              <a:t>and </a:t>
            </a:r>
            <a:r>
              <a:rPr sz="1100" spc="60" dirty="0">
                <a:cs typeface="PMingLiU"/>
              </a:rPr>
              <a:t>after </a:t>
            </a:r>
            <a:r>
              <a:rPr sz="1100" spc="55" dirty="0">
                <a:cs typeface="PMingLiU"/>
              </a:rPr>
              <a:t>chemotherapy. </a:t>
            </a:r>
            <a:r>
              <a:rPr sz="1100" spc="50" dirty="0">
                <a:cs typeface="PMingLiU"/>
              </a:rPr>
              <a:t>Intrinsic  </a:t>
            </a:r>
            <a:r>
              <a:rPr sz="1100" spc="35" dirty="0">
                <a:cs typeface="PMingLiU"/>
              </a:rPr>
              <a:t>genes </a:t>
            </a:r>
            <a:r>
              <a:rPr sz="1100" spc="45" dirty="0">
                <a:cs typeface="PMingLiU"/>
              </a:rPr>
              <a:t>have </a:t>
            </a:r>
            <a:r>
              <a:rPr sz="1100" spc="55" dirty="0">
                <a:cs typeface="PMingLiU"/>
              </a:rPr>
              <a:t>smallest </a:t>
            </a:r>
            <a:r>
              <a:rPr sz="1100" spc="70" dirty="0">
                <a:cs typeface="PMingLiU"/>
              </a:rPr>
              <a:t>within/between</a:t>
            </a:r>
            <a:r>
              <a:rPr sz="1100" spc="1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variation.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66850"/>
            <a:ext cx="3352800" cy="3327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5CCF9B-67E7-4C40-BB1F-4607D6C5DE2E}"/>
                  </a:ext>
                </a:extLst>
              </p14:cNvPr>
              <p14:cNvContentPartPr/>
              <p14:nvPr/>
            </p14:nvContentPartPr>
            <p14:xfrm>
              <a:off x="1473120" y="2530800"/>
              <a:ext cx="220320" cy="403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5CCF9B-67E7-4C40-BB1F-4607D6C5DE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3760" y="2521440"/>
                <a:ext cx="239040" cy="42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129" y="211465"/>
            <a:ext cx="32092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+mn-lt"/>
              </a:rPr>
              <a:t>The </a:t>
            </a:r>
            <a:r>
              <a:rPr spc="-15" dirty="0">
                <a:latin typeface="+mn-lt"/>
              </a:rPr>
              <a:t>Challenge </a:t>
            </a:r>
            <a:r>
              <a:rPr spc="-45" dirty="0">
                <a:latin typeface="+mn-lt"/>
              </a:rPr>
              <a:t>of </a:t>
            </a:r>
            <a:r>
              <a:rPr spc="-30" dirty="0">
                <a:latin typeface="+mn-lt"/>
              </a:rPr>
              <a:t>Unsupervised</a:t>
            </a:r>
            <a:r>
              <a:rPr spc="-40" dirty="0">
                <a:latin typeface="+mn-lt"/>
              </a:rPr>
              <a:t> </a:t>
            </a:r>
            <a:r>
              <a:rPr spc="-25" dirty="0">
                <a:latin typeface="+mn-lt"/>
              </a:rPr>
              <a:t>Learning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250" y="663575"/>
            <a:ext cx="3755390" cy="250498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Unsupervised </a:t>
            </a:r>
            <a:r>
              <a:rPr sz="1100" spc="50" dirty="0">
                <a:cs typeface="PMingLiU"/>
              </a:rPr>
              <a:t>learning </a:t>
            </a:r>
            <a:r>
              <a:rPr sz="1100" spc="20" dirty="0">
                <a:cs typeface="PMingLiU"/>
              </a:rPr>
              <a:t>is </a:t>
            </a:r>
            <a:r>
              <a:rPr sz="1100" spc="60" dirty="0">
                <a:cs typeface="PMingLiU"/>
              </a:rPr>
              <a:t>more </a:t>
            </a:r>
            <a:r>
              <a:rPr sz="1100" spc="55" dirty="0">
                <a:cs typeface="PMingLiU"/>
              </a:rPr>
              <a:t>subjective </a:t>
            </a:r>
            <a:r>
              <a:rPr sz="1100" spc="100" dirty="0">
                <a:cs typeface="PMingLiU"/>
              </a:rPr>
              <a:t>than </a:t>
            </a:r>
            <a:r>
              <a:rPr sz="1100" spc="55" dirty="0">
                <a:cs typeface="PMingLiU"/>
              </a:rPr>
              <a:t>supervised  </a:t>
            </a:r>
            <a:r>
              <a:rPr sz="1100" spc="50" dirty="0">
                <a:cs typeface="PMingLiU"/>
              </a:rPr>
              <a:t>learning, </a:t>
            </a:r>
            <a:r>
              <a:rPr sz="1100" spc="55" dirty="0">
                <a:cs typeface="PMingLiU"/>
              </a:rPr>
              <a:t>as </a:t>
            </a:r>
            <a:r>
              <a:rPr sz="1100" spc="70" dirty="0">
                <a:cs typeface="PMingLiU"/>
              </a:rPr>
              <a:t>there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no </a:t>
            </a:r>
            <a:r>
              <a:rPr sz="1100" spc="45" dirty="0">
                <a:cs typeface="PMingLiU"/>
              </a:rPr>
              <a:t>simple </a:t>
            </a:r>
            <a:r>
              <a:rPr sz="1100" spc="35" dirty="0">
                <a:cs typeface="PMingLiU"/>
              </a:rPr>
              <a:t>goal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analysis, </a:t>
            </a:r>
            <a:r>
              <a:rPr sz="1100" spc="45" dirty="0">
                <a:cs typeface="PMingLiU"/>
              </a:rPr>
              <a:t>such </a:t>
            </a:r>
            <a:r>
              <a:rPr sz="1100" spc="55" dirty="0">
                <a:cs typeface="PMingLiU"/>
              </a:rPr>
              <a:t>as  prediction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</a:t>
            </a:r>
            <a:r>
              <a:rPr sz="1100" spc="16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response.</a:t>
            </a:r>
            <a:endParaRPr sz="1100" dirty="0">
              <a:cs typeface="PMingLiU"/>
            </a:endParaRPr>
          </a:p>
          <a:p>
            <a:pPr marL="144780" marR="208915" indent="-132715">
              <a:lnSpc>
                <a:spcPts val="1200"/>
              </a:lnSpc>
              <a:spcBef>
                <a:spcPts val="31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100" dirty="0">
              <a:cs typeface="PMingLiU"/>
            </a:endParaRPr>
          </a:p>
          <a:p>
            <a:pPr marL="144780" marR="208915" indent="-132715">
              <a:lnSpc>
                <a:spcPts val="1200"/>
              </a:lnSpc>
              <a:spcBef>
                <a:spcPts val="31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100" dirty="0">
                <a:cs typeface="PMingLiU"/>
              </a:rPr>
              <a:t>But </a:t>
            </a:r>
            <a:r>
              <a:rPr sz="1100" spc="50" dirty="0">
                <a:cs typeface="PMingLiU"/>
              </a:rPr>
              <a:t>techniques </a:t>
            </a:r>
            <a:r>
              <a:rPr sz="1100" spc="30" dirty="0">
                <a:cs typeface="PMingLiU"/>
              </a:rPr>
              <a:t>for </a:t>
            </a:r>
            <a:r>
              <a:rPr sz="1100" spc="60" dirty="0">
                <a:cs typeface="PMingLiU"/>
              </a:rPr>
              <a:t>unsupervised </a:t>
            </a:r>
            <a:r>
              <a:rPr sz="1100" spc="50" dirty="0">
                <a:cs typeface="PMingLiU"/>
              </a:rPr>
              <a:t>learning </a:t>
            </a:r>
            <a:r>
              <a:rPr sz="1100" spc="60" dirty="0">
                <a:cs typeface="PMingLiU"/>
              </a:rPr>
              <a:t>are </a:t>
            </a:r>
            <a:r>
              <a:rPr sz="1100" spc="5" dirty="0">
                <a:cs typeface="PMingLiU"/>
              </a:rPr>
              <a:t>of </a:t>
            </a:r>
            <a:r>
              <a:rPr sz="1100" spc="35" dirty="0">
                <a:cs typeface="PMingLiU"/>
              </a:rPr>
              <a:t>growing  </a:t>
            </a:r>
            <a:r>
              <a:rPr sz="1100" spc="70" dirty="0">
                <a:cs typeface="PMingLiU"/>
              </a:rPr>
              <a:t>importance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</a:t>
            </a:r>
            <a:r>
              <a:rPr sz="1100" spc="90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fields:</a:t>
            </a:r>
            <a:endParaRPr sz="1100" dirty="0">
              <a:cs typeface="PMingLiU"/>
            </a:endParaRPr>
          </a:p>
          <a:p>
            <a:pPr marL="422275" marR="111760" lvl="1" indent="-128270">
              <a:lnSpc>
                <a:spcPct val="100000"/>
              </a:lnSpc>
              <a:spcBef>
                <a:spcPts val="150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endParaRPr lang="en-US" sz="1000" spc="55" dirty="0">
              <a:cs typeface="PMingLiU"/>
            </a:endParaRPr>
          </a:p>
          <a:p>
            <a:pPr marL="422275" marR="111760" lvl="1" indent="-128270">
              <a:lnSpc>
                <a:spcPct val="100000"/>
              </a:lnSpc>
              <a:spcBef>
                <a:spcPts val="150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r>
              <a:rPr sz="1000" b="1" spc="55" dirty="0">
                <a:cs typeface="PMingLiU"/>
              </a:rPr>
              <a:t>subgroups </a:t>
            </a:r>
            <a:r>
              <a:rPr sz="1000" b="1" spc="5" dirty="0">
                <a:cs typeface="PMingLiU"/>
              </a:rPr>
              <a:t>of </a:t>
            </a:r>
            <a:r>
              <a:rPr sz="1000" b="1" spc="65" dirty="0">
                <a:cs typeface="PMingLiU"/>
              </a:rPr>
              <a:t>breast </a:t>
            </a:r>
            <a:r>
              <a:rPr sz="1000" b="1" spc="50" dirty="0">
                <a:cs typeface="PMingLiU"/>
              </a:rPr>
              <a:t>cancer </a:t>
            </a:r>
            <a:r>
              <a:rPr sz="1000" b="1" spc="65" dirty="0">
                <a:cs typeface="PMingLiU"/>
              </a:rPr>
              <a:t>patients </a:t>
            </a:r>
            <a:r>
              <a:rPr sz="1000" spc="60" dirty="0">
                <a:cs typeface="PMingLiU"/>
              </a:rPr>
              <a:t>grouped </a:t>
            </a:r>
            <a:r>
              <a:rPr sz="1000" spc="50" dirty="0">
                <a:cs typeface="PMingLiU"/>
              </a:rPr>
              <a:t>by </a:t>
            </a:r>
            <a:r>
              <a:rPr sz="1000" spc="65" dirty="0">
                <a:cs typeface="PMingLiU"/>
              </a:rPr>
              <a:t>their </a:t>
            </a:r>
            <a:r>
              <a:rPr sz="1000" spc="40" dirty="0">
                <a:cs typeface="PMingLiU"/>
              </a:rPr>
              <a:t>gene  expression</a:t>
            </a:r>
            <a:r>
              <a:rPr sz="1000" spc="65" dirty="0">
                <a:cs typeface="PMingLiU"/>
              </a:rPr>
              <a:t> </a:t>
            </a:r>
            <a:r>
              <a:rPr sz="1000" spc="60" dirty="0">
                <a:cs typeface="PMingLiU"/>
              </a:rPr>
              <a:t>measurements,</a:t>
            </a:r>
            <a:endParaRPr sz="1000" dirty="0">
              <a:cs typeface="PMingLiU"/>
            </a:endParaRPr>
          </a:p>
          <a:p>
            <a:pPr marL="422275" marR="262255" lvl="1" indent="-128270">
              <a:lnSpc>
                <a:spcPts val="1200"/>
              </a:lnSpc>
              <a:spcBef>
                <a:spcPts val="30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endParaRPr lang="en-US" sz="1000" spc="50" dirty="0">
              <a:cs typeface="PMingLiU"/>
            </a:endParaRPr>
          </a:p>
          <a:p>
            <a:pPr marL="422275" marR="262255" lvl="1" indent="-128270">
              <a:lnSpc>
                <a:spcPts val="1200"/>
              </a:lnSpc>
              <a:spcBef>
                <a:spcPts val="30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r>
              <a:rPr sz="1000" b="1" spc="50" dirty="0">
                <a:cs typeface="PMingLiU"/>
              </a:rPr>
              <a:t>groups </a:t>
            </a:r>
            <a:r>
              <a:rPr sz="1000" b="1" spc="5" dirty="0">
                <a:cs typeface="PMingLiU"/>
              </a:rPr>
              <a:t>of </a:t>
            </a:r>
            <a:r>
              <a:rPr sz="1000" b="1" spc="55" dirty="0">
                <a:cs typeface="PMingLiU"/>
              </a:rPr>
              <a:t>shoppers </a:t>
            </a:r>
            <a:r>
              <a:rPr sz="1000" spc="55" dirty="0">
                <a:cs typeface="PMingLiU"/>
              </a:rPr>
              <a:t>characterized </a:t>
            </a:r>
            <a:r>
              <a:rPr sz="1000" spc="50" dirty="0">
                <a:cs typeface="PMingLiU"/>
              </a:rPr>
              <a:t>by </a:t>
            </a:r>
            <a:r>
              <a:rPr sz="1000" spc="65" dirty="0">
                <a:cs typeface="PMingLiU"/>
              </a:rPr>
              <a:t>their </a:t>
            </a:r>
            <a:r>
              <a:rPr sz="1000" spc="40" dirty="0">
                <a:cs typeface="PMingLiU"/>
              </a:rPr>
              <a:t>browsing </a:t>
            </a:r>
            <a:r>
              <a:rPr sz="1000" spc="80">
                <a:cs typeface="PMingLiU"/>
              </a:rPr>
              <a:t>and </a:t>
            </a:r>
            <a:r>
              <a:rPr sz="1000" spc="55">
                <a:cs typeface="PMingLiU"/>
              </a:rPr>
              <a:t>purchase</a:t>
            </a:r>
            <a:r>
              <a:rPr sz="1000" spc="65">
                <a:cs typeface="PMingLiU"/>
              </a:rPr>
              <a:t> </a:t>
            </a:r>
            <a:r>
              <a:rPr sz="1000" spc="45" dirty="0">
                <a:cs typeface="PMingLiU"/>
              </a:rPr>
              <a:t>histories,</a:t>
            </a:r>
            <a:endParaRPr sz="1000" dirty="0">
              <a:cs typeface="PMingLiU"/>
            </a:endParaRPr>
          </a:p>
          <a:p>
            <a:pPr marL="422275" lvl="1" indent="-128905">
              <a:lnSpc>
                <a:spcPts val="115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endParaRPr lang="en-US" sz="1000" spc="35" dirty="0">
              <a:cs typeface="PMingLiU"/>
            </a:endParaRPr>
          </a:p>
          <a:p>
            <a:pPr marL="422275" lvl="1" indent="-128905">
              <a:lnSpc>
                <a:spcPts val="115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r>
              <a:rPr sz="1000" b="1" spc="35" dirty="0">
                <a:cs typeface="PMingLiU"/>
              </a:rPr>
              <a:t>movies</a:t>
            </a:r>
            <a:r>
              <a:rPr sz="1000" spc="35" dirty="0">
                <a:cs typeface="PMingLiU"/>
              </a:rPr>
              <a:t> </a:t>
            </a:r>
            <a:r>
              <a:rPr sz="1000" spc="60" dirty="0">
                <a:cs typeface="PMingLiU"/>
              </a:rPr>
              <a:t>grouped </a:t>
            </a:r>
            <a:r>
              <a:rPr sz="1000" spc="50" dirty="0">
                <a:cs typeface="PMingLiU"/>
              </a:rPr>
              <a:t>by </a:t>
            </a:r>
            <a:r>
              <a:rPr sz="1000" spc="75" dirty="0">
                <a:cs typeface="PMingLiU"/>
              </a:rPr>
              <a:t>the </a:t>
            </a:r>
            <a:r>
              <a:rPr sz="1000" spc="60" dirty="0">
                <a:cs typeface="PMingLiU"/>
              </a:rPr>
              <a:t>ratings </a:t>
            </a:r>
            <a:r>
              <a:rPr sz="1000" spc="45" dirty="0">
                <a:cs typeface="PMingLiU"/>
              </a:rPr>
              <a:t>assigned </a:t>
            </a:r>
            <a:r>
              <a:rPr sz="1000" spc="50" dirty="0">
                <a:cs typeface="PMingLiU"/>
              </a:rPr>
              <a:t>by </a:t>
            </a:r>
            <a:r>
              <a:rPr sz="1000" spc="35" dirty="0">
                <a:cs typeface="PMingLiU"/>
              </a:rPr>
              <a:t>movie</a:t>
            </a:r>
            <a:r>
              <a:rPr sz="1000" spc="204" dirty="0">
                <a:cs typeface="PMingLiU"/>
              </a:rPr>
              <a:t> </a:t>
            </a:r>
            <a:r>
              <a:rPr sz="1000" spc="30" dirty="0">
                <a:cs typeface="PMingLiU"/>
              </a:rPr>
              <a:t>viewers.</a:t>
            </a:r>
            <a:endParaRPr sz="1000" dirty="0">
              <a:cs typeface="PMingLiU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9650" y="663575"/>
            <a:ext cx="25146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447" y="211465"/>
            <a:ext cx="9486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25" dirty="0">
                <a:latin typeface="+mn-lt"/>
              </a:rPr>
              <a:t>Conclusions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922" y="587375"/>
            <a:ext cx="3761740" cy="242111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i="1" dirty="0">
                <a:solidFill>
                  <a:srgbClr val="009900"/>
                </a:solidFill>
                <a:cs typeface="Palatino Linotype"/>
              </a:rPr>
              <a:t>Unsupervised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learning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important </a:t>
            </a:r>
            <a:r>
              <a:rPr sz="1100" spc="30" dirty="0">
                <a:cs typeface="PMingLiU"/>
              </a:rPr>
              <a:t>for </a:t>
            </a:r>
            <a:r>
              <a:rPr sz="1100" spc="70" dirty="0">
                <a:cs typeface="PMingLiU"/>
              </a:rPr>
              <a:t>understanding </a:t>
            </a:r>
            <a:r>
              <a:rPr sz="1100" spc="80" dirty="0">
                <a:cs typeface="PMingLiU"/>
              </a:rPr>
              <a:t>the  </a:t>
            </a:r>
            <a:r>
              <a:rPr sz="1100" spc="55" dirty="0">
                <a:cs typeface="PMingLiU"/>
              </a:rPr>
              <a:t>variation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grouping </a:t>
            </a:r>
            <a:r>
              <a:rPr sz="1100" spc="75" dirty="0">
                <a:cs typeface="PMingLiU"/>
              </a:rPr>
              <a:t>structure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set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unlabeled </a:t>
            </a:r>
            <a:r>
              <a:rPr sz="1100" spc="85" dirty="0">
                <a:cs typeface="PMingLiU"/>
              </a:rPr>
              <a:t>data</a:t>
            </a:r>
            <a:r>
              <a:rPr sz="1100" spc="85">
                <a:cs typeface="PMingLiU"/>
              </a:rPr>
              <a:t>, and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useful </a:t>
            </a:r>
            <a:r>
              <a:rPr sz="1100" spc="50" dirty="0">
                <a:cs typeface="PMingLiU"/>
              </a:rPr>
              <a:t>pre-processor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supervised</a:t>
            </a:r>
            <a:r>
              <a:rPr sz="1100" spc="18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learning</a:t>
            </a:r>
            <a:endParaRPr sz="1100" dirty="0">
              <a:cs typeface="PMingLiU"/>
            </a:endParaRPr>
          </a:p>
          <a:p>
            <a:pPr marL="144780" marR="1854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90" dirty="0">
              <a:cs typeface="PMingLiU"/>
            </a:endParaRPr>
          </a:p>
          <a:p>
            <a:pPr marL="144780" marR="18542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intrinsically </a:t>
            </a:r>
            <a:r>
              <a:rPr sz="1100" spc="60" dirty="0">
                <a:cs typeface="PMingLiU"/>
              </a:rPr>
              <a:t>more </a:t>
            </a:r>
            <a:r>
              <a:rPr sz="1100" spc="30" dirty="0">
                <a:cs typeface="PMingLiU"/>
              </a:rPr>
              <a:t>difficult </a:t>
            </a:r>
            <a:r>
              <a:rPr sz="1100" spc="100" dirty="0">
                <a:cs typeface="PMingLiU"/>
              </a:rPr>
              <a:t>than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supervised learning </a:t>
            </a:r>
            <a:r>
              <a:rPr sz="1100" i="1" spc="5" dirty="0">
                <a:cs typeface="Palatino Linotype"/>
              </a:rPr>
              <a:t> </a:t>
            </a:r>
            <a:r>
              <a:rPr sz="1100" spc="55" dirty="0">
                <a:cs typeface="PMingLiU"/>
              </a:rPr>
              <a:t>because </a:t>
            </a:r>
            <a:r>
              <a:rPr sz="1100" spc="70" dirty="0">
                <a:cs typeface="PMingLiU"/>
              </a:rPr>
              <a:t>there </a:t>
            </a:r>
            <a:r>
              <a:rPr sz="1100" spc="15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no </a:t>
            </a:r>
            <a:r>
              <a:rPr sz="1100" spc="40" dirty="0">
                <a:cs typeface="PMingLiU"/>
              </a:rPr>
              <a:t>gold </a:t>
            </a:r>
            <a:r>
              <a:rPr sz="1100" spc="85" dirty="0">
                <a:cs typeface="PMingLiU"/>
              </a:rPr>
              <a:t>standard </a:t>
            </a:r>
            <a:r>
              <a:rPr sz="1100" spc="30" dirty="0">
                <a:cs typeface="PMingLiU"/>
              </a:rPr>
              <a:t>(like </a:t>
            </a:r>
            <a:r>
              <a:rPr sz="1100" spc="85" dirty="0">
                <a:cs typeface="PMingLiU"/>
              </a:rPr>
              <a:t>an </a:t>
            </a:r>
            <a:r>
              <a:rPr sz="1100" spc="60" dirty="0">
                <a:cs typeface="PMingLiU"/>
              </a:rPr>
              <a:t>outcome  </a:t>
            </a:r>
            <a:r>
              <a:rPr sz="1100" spc="50" dirty="0">
                <a:cs typeface="PMingLiU"/>
              </a:rPr>
              <a:t>variable)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no </a:t>
            </a:r>
            <a:r>
              <a:rPr sz="1100" spc="30" dirty="0">
                <a:cs typeface="PMingLiU"/>
              </a:rPr>
              <a:t>single </a:t>
            </a:r>
            <a:r>
              <a:rPr sz="1100" spc="50" dirty="0">
                <a:cs typeface="PMingLiU"/>
              </a:rPr>
              <a:t>objective </a:t>
            </a:r>
            <a:r>
              <a:rPr sz="1100" spc="30" dirty="0">
                <a:cs typeface="PMingLiU"/>
              </a:rPr>
              <a:t>(like </a:t>
            </a:r>
            <a:r>
              <a:rPr sz="1100" spc="80" dirty="0">
                <a:cs typeface="PMingLiU"/>
              </a:rPr>
              <a:t>test </a:t>
            </a:r>
            <a:r>
              <a:rPr sz="1100" spc="60" dirty="0">
                <a:cs typeface="PMingLiU"/>
              </a:rPr>
              <a:t>set</a:t>
            </a:r>
            <a:r>
              <a:rPr sz="1100" spc="24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accuracy).</a:t>
            </a:r>
            <a:endParaRPr sz="1100" dirty="0">
              <a:cs typeface="PMingLiU"/>
            </a:endParaRPr>
          </a:p>
          <a:p>
            <a:pPr marL="144780" marR="11747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90" dirty="0">
              <a:cs typeface="PMingLiU"/>
            </a:endParaRPr>
          </a:p>
          <a:p>
            <a:pPr marL="144780" marR="11747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an </a:t>
            </a:r>
            <a:r>
              <a:rPr sz="1100" spc="50" dirty="0">
                <a:cs typeface="PMingLiU"/>
              </a:rPr>
              <a:t>active </a:t>
            </a:r>
            <a:r>
              <a:rPr sz="1100" spc="20" dirty="0">
                <a:cs typeface="PMingLiU"/>
              </a:rPr>
              <a:t>field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research, </a:t>
            </a:r>
            <a:r>
              <a:rPr sz="1100" spc="70" dirty="0">
                <a:cs typeface="PMingLiU"/>
              </a:rPr>
              <a:t>with </a:t>
            </a:r>
            <a:r>
              <a:rPr sz="1100" spc="75" dirty="0">
                <a:cs typeface="PMingLiU"/>
              </a:rPr>
              <a:t>many </a:t>
            </a:r>
            <a:r>
              <a:rPr sz="1100" spc="50" dirty="0">
                <a:cs typeface="PMingLiU"/>
              </a:rPr>
              <a:t>recently  </a:t>
            </a:r>
            <a:r>
              <a:rPr sz="1100" spc="45" dirty="0">
                <a:cs typeface="PMingLiU"/>
              </a:rPr>
              <a:t>developed </a:t>
            </a:r>
            <a:r>
              <a:rPr sz="1100" spc="50" dirty="0">
                <a:cs typeface="PMingLiU"/>
              </a:rPr>
              <a:t>tools such </a:t>
            </a:r>
            <a:r>
              <a:rPr sz="1100" spc="55" dirty="0">
                <a:cs typeface="PMingLiU"/>
              </a:rPr>
              <a:t>as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self-organizing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maps</a:t>
            </a:r>
            <a:r>
              <a:rPr sz="1100" spc="30" dirty="0">
                <a:cs typeface="PMingLiU"/>
              </a:rPr>
              <a:t>,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independent 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components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analysis </a:t>
            </a:r>
            <a:r>
              <a:rPr sz="1100" spc="85" dirty="0">
                <a:cs typeface="PMingLiU"/>
              </a:rPr>
              <a:t>and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spectral</a:t>
            </a:r>
            <a:r>
              <a:rPr sz="1100" i="1" spc="-3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clustering.</a:t>
            </a:r>
            <a:endParaRPr sz="1100" dirty="0"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0479" y="211465"/>
            <a:ext cx="15068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Another</a:t>
            </a:r>
            <a:r>
              <a:rPr spc="85" dirty="0">
                <a:latin typeface="+mn-lt"/>
              </a:rPr>
              <a:t> </a:t>
            </a:r>
            <a:r>
              <a:rPr spc="-20" dirty="0">
                <a:latin typeface="+mn-lt"/>
              </a:rPr>
              <a:t>advantage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1256879"/>
            <a:ext cx="3702050" cy="129811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4762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often </a:t>
            </a:r>
            <a:r>
              <a:rPr sz="1100" spc="40" dirty="0">
                <a:cs typeface="PMingLiU"/>
              </a:rPr>
              <a:t>easier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obtain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unlabeled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data </a:t>
            </a:r>
            <a:r>
              <a:rPr sz="1100" spc="-10" dirty="0">
                <a:cs typeface="PMingLiU"/>
              </a:rPr>
              <a:t>— </a:t>
            </a:r>
            <a:r>
              <a:rPr sz="1100" spc="50" dirty="0">
                <a:cs typeface="PMingLiU"/>
              </a:rPr>
              <a:t>from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lab  </a:t>
            </a:r>
            <a:r>
              <a:rPr sz="1100" spc="75" dirty="0">
                <a:cs typeface="PMingLiU"/>
              </a:rPr>
              <a:t>instrument </a:t>
            </a:r>
            <a:r>
              <a:rPr sz="1100" spc="55" dirty="0">
                <a:cs typeface="PMingLiU"/>
              </a:rPr>
              <a:t>or </a:t>
            </a:r>
            <a:r>
              <a:rPr sz="1100" spc="85" dirty="0">
                <a:cs typeface="PMingLiU"/>
              </a:rPr>
              <a:t>a </a:t>
            </a:r>
            <a:r>
              <a:rPr sz="1100" spc="70" dirty="0">
                <a:cs typeface="PMingLiU"/>
              </a:rPr>
              <a:t>computer </a:t>
            </a:r>
            <a:r>
              <a:rPr sz="1100" spc="-10" dirty="0">
                <a:cs typeface="PMingLiU"/>
              </a:rPr>
              <a:t>— </a:t>
            </a:r>
            <a:r>
              <a:rPr sz="1100" spc="100" dirty="0">
                <a:cs typeface="PMingLiU"/>
              </a:rPr>
              <a:t>than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labeled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data</a:t>
            </a:r>
            <a:r>
              <a:rPr sz="1100" spc="35" dirty="0">
                <a:cs typeface="PMingLiU"/>
              </a:rPr>
              <a:t>, </a:t>
            </a:r>
            <a:r>
              <a:rPr sz="1100" spc="45" dirty="0">
                <a:cs typeface="PMingLiU"/>
              </a:rPr>
              <a:t>which </a:t>
            </a:r>
            <a:r>
              <a:rPr sz="1100" spc="65">
                <a:cs typeface="PMingLiU"/>
              </a:rPr>
              <a:t>can </a:t>
            </a:r>
            <a:r>
              <a:rPr sz="1100" spc="50">
                <a:cs typeface="PMingLiU"/>
              </a:rPr>
              <a:t>require </a:t>
            </a:r>
            <a:r>
              <a:rPr sz="1100" spc="85" dirty="0">
                <a:cs typeface="PMingLiU"/>
              </a:rPr>
              <a:t>human</a:t>
            </a:r>
            <a:r>
              <a:rPr sz="1100" spc="9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intervention.</a:t>
            </a: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5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example </a:t>
            </a:r>
            <a:r>
              <a:rPr sz="1100" spc="75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30" dirty="0">
                <a:cs typeface="PMingLiU"/>
              </a:rPr>
              <a:t>difficult </a:t>
            </a:r>
            <a:r>
              <a:rPr sz="1100" spc="80" dirty="0">
                <a:cs typeface="PMingLiU"/>
              </a:rPr>
              <a:t>to </a:t>
            </a:r>
            <a:r>
              <a:rPr sz="1100" spc="65" dirty="0">
                <a:cs typeface="PMingLiU"/>
              </a:rPr>
              <a:t>automatically </a:t>
            </a:r>
            <a:r>
              <a:rPr sz="1100" spc="35" dirty="0">
                <a:cs typeface="PMingLiU"/>
              </a:rPr>
              <a:t>assess </a:t>
            </a:r>
            <a:r>
              <a:rPr sz="1100" spc="80" dirty="0">
                <a:cs typeface="PMingLiU"/>
              </a:rPr>
              <a:t>the  </a:t>
            </a:r>
            <a:r>
              <a:rPr sz="1100" spc="35" dirty="0">
                <a:cs typeface="PMingLiU"/>
              </a:rPr>
              <a:t>overall </a:t>
            </a:r>
            <a:r>
              <a:rPr sz="1100" spc="60" dirty="0">
                <a:cs typeface="PMingLiU"/>
              </a:rPr>
              <a:t>sentiment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movie review: </a:t>
            </a:r>
            <a:r>
              <a:rPr sz="1100" spc="20" dirty="0">
                <a:cs typeface="PMingLiU"/>
              </a:rPr>
              <a:t>is </a:t>
            </a:r>
            <a:r>
              <a:rPr sz="1100" spc="75" dirty="0">
                <a:cs typeface="PMingLiU"/>
              </a:rPr>
              <a:t>it </a:t>
            </a:r>
            <a:r>
              <a:rPr sz="1100" spc="40" dirty="0">
                <a:cs typeface="PMingLiU"/>
              </a:rPr>
              <a:t>favorable </a:t>
            </a:r>
            <a:r>
              <a:rPr sz="1100" spc="55" dirty="0">
                <a:cs typeface="PMingLiU"/>
              </a:rPr>
              <a:t>or</a:t>
            </a:r>
            <a:r>
              <a:rPr sz="1100" spc="210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not?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346" y="211465"/>
            <a:ext cx="24771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Principal </a:t>
            </a:r>
            <a:r>
              <a:rPr spc="-25" dirty="0">
                <a:latin typeface="+mn-lt"/>
              </a:rPr>
              <a:t>Components</a:t>
            </a:r>
            <a:r>
              <a:rPr spc="-85" dirty="0">
                <a:latin typeface="+mn-lt"/>
              </a:rPr>
              <a:t> </a:t>
            </a:r>
            <a:r>
              <a:rPr spc="-5" dirty="0">
                <a:latin typeface="+mn-lt"/>
              </a:rPr>
              <a:t>Analysis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1119211"/>
            <a:ext cx="3758565" cy="146892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5684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110" dirty="0">
                <a:cs typeface="PMingLiU"/>
              </a:rPr>
              <a:t>PCA </a:t>
            </a:r>
            <a:r>
              <a:rPr sz="1100" spc="60" dirty="0">
                <a:cs typeface="PMingLiU"/>
              </a:rPr>
              <a:t>produces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low-dimensional </a:t>
            </a:r>
            <a:r>
              <a:rPr sz="1100" spc="60" dirty="0">
                <a:cs typeface="PMingLiU"/>
              </a:rPr>
              <a:t>representation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 </a:t>
            </a:r>
            <a:r>
              <a:rPr sz="1100" spc="75" dirty="0">
                <a:cs typeface="PMingLiU"/>
              </a:rPr>
              <a:t>dataset. </a:t>
            </a:r>
            <a:r>
              <a:rPr sz="1100" spc="90" dirty="0">
                <a:cs typeface="PMingLiU"/>
              </a:rPr>
              <a:t>It </a:t>
            </a:r>
            <a:r>
              <a:rPr sz="1100" spc="35" dirty="0">
                <a:cs typeface="PMingLiU"/>
              </a:rPr>
              <a:t>finds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sequence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linear </a:t>
            </a:r>
            <a:r>
              <a:rPr sz="1100" spc="55" dirty="0">
                <a:cs typeface="PMingLiU"/>
              </a:rPr>
              <a:t>combinations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45" dirty="0">
                <a:cs typeface="PMingLiU"/>
              </a:rPr>
              <a:t>variables </a:t>
            </a:r>
            <a:r>
              <a:rPr sz="1100" spc="110" dirty="0">
                <a:cs typeface="PMingLiU"/>
              </a:rPr>
              <a:t>that </a:t>
            </a:r>
            <a:r>
              <a:rPr sz="1100" spc="45" dirty="0">
                <a:cs typeface="PMingLiU"/>
              </a:rPr>
              <a:t>have </a:t>
            </a:r>
            <a:r>
              <a:rPr sz="1100" spc="65" dirty="0">
                <a:cs typeface="PMingLiU"/>
              </a:rPr>
              <a:t>maximal </a:t>
            </a:r>
            <a:r>
              <a:rPr sz="1100" spc="45" dirty="0">
                <a:cs typeface="PMingLiU"/>
              </a:rPr>
              <a:t>variance, </a:t>
            </a:r>
            <a:r>
              <a:rPr sz="1100" spc="85" dirty="0">
                <a:cs typeface="PMingLiU"/>
              </a:rPr>
              <a:t>and </a:t>
            </a:r>
            <a:r>
              <a:rPr sz="1100" spc="60" dirty="0">
                <a:cs typeface="PMingLiU"/>
              </a:rPr>
              <a:t>are </a:t>
            </a:r>
            <a:r>
              <a:rPr sz="1100" spc="70">
                <a:cs typeface="PMingLiU"/>
              </a:rPr>
              <a:t>mutually </a:t>
            </a:r>
            <a:r>
              <a:rPr sz="1100" spc="60">
                <a:cs typeface="PMingLiU"/>
              </a:rPr>
              <a:t>uncorrelated</a:t>
            </a:r>
            <a:r>
              <a:rPr sz="1100" spc="60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lang="en-US" sz="1100" spc="90" dirty="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Apart </a:t>
            </a:r>
            <a:r>
              <a:rPr sz="1100" spc="50" dirty="0">
                <a:cs typeface="PMingLiU"/>
              </a:rPr>
              <a:t>from </a:t>
            </a:r>
            <a:r>
              <a:rPr sz="1100" spc="60" dirty="0">
                <a:cs typeface="PMingLiU"/>
              </a:rPr>
              <a:t>producing </a:t>
            </a:r>
            <a:r>
              <a:rPr sz="1100" spc="50" dirty="0">
                <a:cs typeface="PMingLiU"/>
              </a:rPr>
              <a:t>derived </a:t>
            </a:r>
            <a:r>
              <a:rPr sz="1100" spc="45" dirty="0">
                <a:cs typeface="PMingLiU"/>
              </a:rPr>
              <a:t>variables </a:t>
            </a:r>
            <a:r>
              <a:rPr sz="1100" spc="30" dirty="0">
                <a:cs typeface="PMingLiU"/>
              </a:rPr>
              <a:t>for </a:t>
            </a:r>
            <a:r>
              <a:rPr sz="1100" spc="45" dirty="0">
                <a:cs typeface="PMingLiU"/>
              </a:rPr>
              <a:t>use </a:t>
            </a:r>
            <a:r>
              <a:rPr sz="1100" spc="50" dirty="0">
                <a:cs typeface="PMingLiU"/>
              </a:rPr>
              <a:t>in  </a:t>
            </a:r>
            <a:r>
              <a:rPr sz="1100" spc="55" dirty="0">
                <a:cs typeface="PMingLiU"/>
              </a:rPr>
              <a:t>supervised </a:t>
            </a:r>
            <a:r>
              <a:rPr sz="1100" spc="50" dirty="0">
                <a:cs typeface="PMingLiU"/>
              </a:rPr>
              <a:t>learning </a:t>
            </a:r>
            <a:r>
              <a:rPr sz="1100" spc="55" dirty="0">
                <a:cs typeface="PMingLiU"/>
              </a:rPr>
              <a:t>problems, </a:t>
            </a:r>
            <a:r>
              <a:rPr sz="1100" spc="110" dirty="0">
                <a:cs typeface="PMingLiU"/>
              </a:rPr>
              <a:t>PCA </a:t>
            </a:r>
            <a:r>
              <a:rPr sz="1100" spc="35" dirty="0">
                <a:cs typeface="PMingLiU"/>
              </a:rPr>
              <a:t>also serves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tool </a:t>
            </a:r>
            <a:r>
              <a:rPr sz="1100" spc="30" dirty="0">
                <a:cs typeface="PMingLiU"/>
              </a:rPr>
              <a:t>for  </a:t>
            </a:r>
            <a:r>
              <a:rPr sz="1100" spc="95" dirty="0">
                <a:cs typeface="PMingLiU"/>
              </a:rPr>
              <a:t>data</a:t>
            </a:r>
            <a:r>
              <a:rPr sz="1100" spc="7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visualization.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693" y="211465"/>
            <a:ext cx="31121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Principal </a:t>
            </a:r>
            <a:r>
              <a:rPr spc="-25" dirty="0">
                <a:latin typeface="+mn-lt"/>
              </a:rPr>
              <a:t>Components </a:t>
            </a:r>
            <a:r>
              <a:rPr spc="-10" dirty="0">
                <a:latin typeface="+mn-lt"/>
              </a:rPr>
              <a:t>Analysis:</a:t>
            </a:r>
            <a:r>
              <a:rPr spc="-85" dirty="0">
                <a:latin typeface="+mn-lt"/>
              </a:rPr>
              <a:t> </a:t>
            </a:r>
            <a:r>
              <a:rPr spc="-15" dirty="0">
                <a:latin typeface="+mn-lt"/>
              </a:rPr>
              <a:t>details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713" y="796747"/>
            <a:ext cx="3787140" cy="83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01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first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principal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component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set </a:t>
            </a:r>
            <a:r>
              <a:rPr sz="1100" spc="5" dirty="0">
                <a:cs typeface="PMingLiU"/>
              </a:rPr>
              <a:t>of</a:t>
            </a:r>
            <a:r>
              <a:rPr sz="1100" spc="-17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features</a:t>
            </a:r>
            <a:endParaRPr sz="1100">
              <a:cs typeface="PMingLiU"/>
            </a:endParaRPr>
          </a:p>
          <a:p>
            <a:pPr marL="170180" marR="55880">
              <a:lnSpc>
                <a:spcPct val="102600"/>
              </a:lnSpc>
            </a:pP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1</a:t>
            </a:r>
            <a:r>
              <a:rPr sz="1100" i="1" spc="9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2</a:t>
            </a:r>
            <a:r>
              <a:rPr sz="1100" i="1" spc="9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125" dirty="0">
                <a:cs typeface="Times New Roman"/>
              </a:rPr>
              <a:t>X</a:t>
            </a:r>
            <a:r>
              <a:rPr sz="1200" i="1" spc="187" baseline="-10416" dirty="0">
                <a:cs typeface="Times New Roman"/>
              </a:rPr>
              <a:t>p</a:t>
            </a:r>
            <a:r>
              <a:rPr sz="1200" i="1" spc="315" baseline="-10416" dirty="0">
                <a:cs typeface="Times New Roman"/>
              </a:rPr>
              <a:t> </a:t>
            </a:r>
            <a:r>
              <a:rPr sz="1100" spc="20" dirty="0">
                <a:cs typeface="PMingLiU"/>
              </a:rPr>
              <a:t>is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</a:t>
            </a:r>
            <a:r>
              <a:rPr sz="1100" spc="7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normalized</a:t>
            </a:r>
            <a:r>
              <a:rPr sz="1100" spc="7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linear</a:t>
            </a:r>
            <a:r>
              <a:rPr sz="1100" spc="7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combination</a:t>
            </a:r>
            <a:r>
              <a:rPr sz="1100" spc="75" dirty="0">
                <a:cs typeface="PMingLiU"/>
              </a:rPr>
              <a:t> </a:t>
            </a:r>
            <a:r>
              <a:rPr sz="1100" spc="5" dirty="0">
                <a:cs typeface="PMingLiU"/>
              </a:rPr>
              <a:t>of</a:t>
            </a:r>
            <a:r>
              <a:rPr sz="1100" spc="75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the  </a:t>
            </a:r>
            <a:r>
              <a:rPr sz="1100" spc="55" dirty="0">
                <a:cs typeface="PMingLiU"/>
              </a:rPr>
              <a:t>features</a:t>
            </a:r>
            <a:endParaRPr sz="1100">
              <a:cs typeface="PMingLiU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00">
              <a:cs typeface="PMingLiU"/>
            </a:endParaRPr>
          </a:p>
          <a:p>
            <a:pPr marL="913765">
              <a:lnSpc>
                <a:spcPct val="100000"/>
              </a:lnSpc>
            </a:pPr>
            <a:r>
              <a:rPr sz="1100" i="1" spc="55" dirty="0">
                <a:cs typeface="Times New Roman"/>
              </a:rPr>
              <a:t>Z</a:t>
            </a:r>
            <a:r>
              <a:rPr sz="1200" spc="82" baseline="-10416" dirty="0">
                <a:cs typeface="Tahoma"/>
              </a:rPr>
              <a:t>1</a:t>
            </a:r>
            <a:r>
              <a:rPr sz="1200" spc="142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55" dirty="0">
                <a:cs typeface="Times New Roman"/>
              </a:rPr>
              <a:t>φ</a:t>
            </a:r>
            <a:r>
              <a:rPr sz="1200" spc="82" baseline="-10416" dirty="0">
                <a:cs typeface="Tahoma"/>
              </a:rPr>
              <a:t>11</a:t>
            </a:r>
            <a:r>
              <a:rPr sz="1100" i="1" spc="55" dirty="0">
                <a:cs typeface="Times New Roman"/>
              </a:rPr>
              <a:t>X</a:t>
            </a:r>
            <a:r>
              <a:rPr sz="1200" spc="82" baseline="-10416" dirty="0">
                <a:cs typeface="Tahoma"/>
              </a:rPr>
              <a:t>1</a:t>
            </a:r>
            <a:r>
              <a:rPr sz="1200" spc="52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55" dirty="0">
                <a:cs typeface="Times New Roman"/>
              </a:rPr>
              <a:t>φ</a:t>
            </a:r>
            <a:r>
              <a:rPr sz="1200" spc="82" baseline="-10416" dirty="0">
                <a:cs typeface="Tahoma"/>
              </a:rPr>
              <a:t>21</a:t>
            </a:r>
            <a:r>
              <a:rPr sz="1100" i="1" spc="55" dirty="0">
                <a:cs typeface="Times New Roman"/>
              </a:rPr>
              <a:t>X</a:t>
            </a:r>
            <a:r>
              <a:rPr sz="1200" spc="82" baseline="-10416" dirty="0">
                <a:cs typeface="Tahoma"/>
              </a:rPr>
              <a:t>2</a:t>
            </a:r>
            <a:r>
              <a:rPr sz="1200" spc="6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50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3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50" dirty="0">
                <a:cs typeface="PMingLiU"/>
              </a:rPr>
              <a:t> </a:t>
            </a:r>
            <a:r>
              <a:rPr sz="1100" i="1" spc="70" dirty="0">
                <a:cs typeface="Times New Roman"/>
              </a:rPr>
              <a:t>φ</a:t>
            </a:r>
            <a:r>
              <a:rPr sz="1200" i="1" spc="104" baseline="-10416" dirty="0">
                <a:cs typeface="Times New Roman"/>
              </a:rPr>
              <a:t>p</a:t>
            </a:r>
            <a:r>
              <a:rPr sz="1200" spc="104" baseline="-10416" dirty="0">
                <a:cs typeface="Tahoma"/>
              </a:rPr>
              <a:t>1</a:t>
            </a:r>
            <a:r>
              <a:rPr sz="1100" i="1" spc="70" dirty="0">
                <a:cs typeface="Times New Roman"/>
              </a:rPr>
              <a:t>X</a:t>
            </a:r>
            <a:r>
              <a:rPr sz="1200" i="1" spc="104" baseline="-10416" dirty="0">
                <a:cs typeface="Times New Roman"/>
              </a:rPr>
              <a:t>p</a:t>
            </a:r>
            <a:endParaRPr sz="1200" baseline="-10416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259" y="1939283"/>
            <a:ext cx="378714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110" dirty="0">
                <a:cs typeface="PMingLiU"/>
              </a:rPr>
              <a:t>that </a:t>
            </a:r>
            <a:r>
              <a:rPr sz="1100" spc="65" dirty="0">
                <a:cs typeface="PMingLiU"/>
              </a:rPr>
              <a:t>has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largest </a:t>
            </a:r>
            <a:r>
              <a:rPr sz="1100" spc="50" dirty="0">
                <a:cs typeface="PMingLiU"/>
              </a:rPr>
              <a:t>variance. </a:t>
            </a:r>
            <a:r>
              <a:rPr sz="1100" spc="70" dirty="0">
                <a:cs typeface="PMingLiU"/>
              </a:rPr>
              <a:t>By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normalized</a:t>
            </a:r>
            <a:r>
              <a:rPr sz="1100" spc="20" dirty="0">
                <a:cs typeface="PMingLiU"/>
              </a:rPr>
              <a:t>, </a:t>
            </a:r>
            <a:r>
              <a:rPr lang="en-GB" sz="1100" spc="15" dirty="0">
                <a:cs typeface="PMingLiU"/>
              </a:rPr>
              <a:t>it means </a:t>
            </a:r>
            <a:r>
              <a:rPr sz="1100" spc="110" dirty="0">
                <a:cs typeface="PMingLiU"/>
              </a:rPr>
              <a:t>that</a:t>
            </a:r>
            <a:endParaRPr sz="1100" dirty="0"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259" y="2007444"/>
            <a:ext cx="1720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44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6450" y="2284738"/>
            <a:ext cx="800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25" dirty="0">
                <a:latin typeface="Times New Roman"/>
                <a:cs typeface="Times New Roman"/>
              </a:rPr>
              <a:t>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7216" y="2264532"/>
            <a:ext cx="2127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650" i="1" spc="15" baseline="-20202" dirty="0">
                <a:latin typeface="Times New Roman"/>
                <a:cs typeface="Times New Roman"/>
              </a:rPr>
              <a:t>φ</a:t>
            </a:r>
            <a:r>
              <a:rPr sz="800" spc="10" dirty="0">
                <a:latin typeface="Tahoma"/>
                <a:cs typeface="Tahoma"/>
              </a:rPr>
              <a:t>2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6450" y="2393501"/>
            <a:ext cx="42735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75" dirty="0">
                <a:latin typeface="Times New Roman"/>
                <a:cs typeface="Times New Roman"/>
              </a:rPr>
              <a:t>j</a:t>
            </a:r>
            <a:r>
              <a:rPr sz="800" spc="75" dirty="0">
                <a:latin typeface="Tahoma"/>
                <a:cs typeface="Tahoma"/>
              </a:rPr>
              <a:t>=1</a:t>
            </a:r>
            <a:r>
              <a:rPr sz="800" spc="215" dirty="0">
                <a:latin typeface="Tahoma"/>
                <a:cs typeface="Tahoma"/>
              </a:rPr>
              <a:t> </a:t>
            </a:r>
            <a:r>
              <a:rPr sz="800" i="1" spc="75" dirty="0">
                <a:latin typeface="Times New Roman"/>
                <a:cs typeface="Times New Roman"/>
              </a:rPr>
              <a:t>j</a:t>
            </a:r>
            <a:r>
              <a:rPr sz="800" spc="75" dirty="0"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3083" y="2314811"/>
            <a:ext cx="27940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260" dirty="0">
                <a:latin typeface="PMingLiU"/>
                <a:cs typeface="PMingLiU"/>
              </a:rPr>
              <a:t>=</a:t>
            </a:r>
            <a:r>
              <a:rPr sz="1100" spc="-55" dirty="0">
                <a:latin typeface="PMingLiU"/>
                <a:cs typeface="PMingLiU"/>
              </a:rPr>
              <a:t> </a:t>
            </a:r>
            <a:r>
              <a:rPr sz="1100" spc="35" dirty="0">
                <a:latin typeface="PMingLiU"/>
                <a:cs typeface="PMingLiU"/>
              </a:rPr>
              <a:t>1.</a:t>
            </a:r>
            <a:endParaRPr sz="11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693" y="211465"/>
            <a:ext cx="31121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+mn-lt"/>
              </a:rPr>
              <a:t>Principal </a:t>
            </a:r>
            <a:r>
              <a:rPr spc="-25" dirty="0">
                <a:latin typeface="+mn-lt"/>
              </a:rPr>
              <a:t>Components </a:t>
            </a:r>
            <a:r>
              <a:rPr spc="-10" dirty="0">
                <a:latin typeface="+mn-lt"/>
              </a:rPr>
              <a:t>Analysis:</a:t>
            </a:r>
            <a:r>
              <a:rPr spc="-85" dirty="0">
                <a:latin typeface="+mn-lt"/>
              </a:rPr>
              <a:t> </a:t>
            </a:r>
            <a:r>
              <a:rPr spc="-15" dirty="0">
                <a:latin typeface="+mn-lt"/>
              </a:rPr>
              <a:t>details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50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0050" y="1044575"/>
            <a:ext cx="3864610" cy="161255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08279" marR="685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40" dirty="0">
                <a:cs typeface="PMingLiU"/>
              </a:rPr>
              <a:t>We refer </a:t>
            </a:r>
            <a:r>
              <a:rPr sz="1100" spc="80" dirty="0">
                <a:cs typeface="PMingLiU"/>
              </a:rPr>
              <a:t>to the </a:t>
            </a:r>
            <a:r>
              <a:rPr sz="1100" spc="50" dirty="0">
                <a:cs typeface="PMingLiU"/>
              </a:rPr>
              <a:t>elements </a:t>
            </a:r>
            <a:r>
              <a:rPr sz="1100" i="1" spc="20" dirty="0">
                <a:cs typeface="Times New Roman"/>
              </a:rPr>
              <a:t>φ</a:t>
            </a:r>
            <a:r>
              <a:rPr sz="1200" spc="30" baseline="-10416" dirty="0">
                <a:cs typeface="Tahoma"/>
              </a:rPr>
              <a:t>11</a:t>
            </a:r>
            <a:r>
              <a:rPr sz="1100" i="1" spc="20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15" dirty="0">
                <a:cs typeface="Times New Roman"/>
              </a:rPr>
              <a:t>φ</a:t>
            </a:r>
            <a:r>
              <a:rPr sz="1200" i="1" spc="22" baseline="-10416" dirty="0">
                <a:cs typeface="Times New Roman"/>
              </a:rPr>
              <a:t>p</a:t>
            </a:r>
            <a:r>
              <a:rPr sz="1200" spc="22" baseline="-10416" dirty="0">
                <a:cs typeface="Tahoma"/>
              </a:rPr>
              <a:t>1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the</a:t>
            </a:r>
            <a:r>
              <a:rPr sz="1100" spc="-16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loadings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40" dirty="0">
                <a:cs typeface="PMingLiU"/>
              </a:rPr>
              <a:t>first </a:t>
            </a:r>
            <a:r>
              <a:rPr sz="1100" spc="55" dirty="0">
                <a:cs typeface="PMingLiU"/>
              </a:rPr>
              <a:t>principal </a:t>
            </a:r>
            <a:r>
              <a:rPr sz="1100" spc="60" dirty="0">
                <a:cs typeface="PMingLiU"/>
              </a:rPr>
              <a:t>component; </a:t>
            </a:r>
            <a:r>
              <a:rPr sz="1100" spc="65" dirty="0">
                <a:cs typeface="PMingLiU"/>
              </a:rPr>
              <a:t>together,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loadings </a:t>
            </a:r>
            <a:r>
              <a:rPr sz="1100" spc="55" dirty="0">
                <a:cs typeface="PMingLiU"/>
              </a:rPr>
              <a:t>make </a:t>
            </a:r>
            <a:r>
              <a:rPr sz="1100" spc="85" dirty="0">
                <a:cs typeface="PMingLiU"/>
              </a:rPr>
              <a:t>up 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principal </a:t>
            </a:r>
            <a:r>
              <a:rPr sz="1100" spc="65" dirty="0">
                <a:cs typeface="PMingLiU"/>
              </a:rPr>
              <a:t>component </a:t>
            </a:r>
            <a:r>
              <a:rPr sz="1100" spc="50" dirty="0">
                <a:cs typeface="PMingLiU"/>
              </a:rPr>
              <a:t>loading</a:t>
            </a:r>
            <a:r>
              <a:rPr sz="1100" spc="9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vector,</a:t>
            </a:r>
            <a:endParaRPr sz="1100" dirty="0">
              <a:cs typeface="PMingLiU"/>
            </a:endParaRPr>
          </a:p>
          <a:p>
            <a:pPr marL="208279">
              <a:lnSpc>
                <a:spcPct val="100000"/>
              </a:lnSpc>
              <a:spcBef>
                <a:spcPts val="35"/>
              </a:spcBef>
            </a:pPr>
            <a:r>
              <a:rPr sz="1100" i="1" spc="10" dirty="0">
                <a:cs typeface="Times New Roman"/>
              </a:rPr>
              <a:t>φ</a:t>
            </a:r>
            <a:r>
              <a:rPr sz="1200" spc="15" baseline="-10416" dirty="0">
                <a:cs typeface="Tahoma"/>
              </a:rPr>
              <a:t>1 </a:t>
            </a:r>
            <a:r>
              <a:rPr sz="1100" spc="260" dirty="0">
                <a:cs typeface="PMingLiU"/>
              </a:rPr>
              <a:t>= </a:t>
            </a:r>
            <a:r>
              <a:rPr sz="1100" spc="20" dirty="0">
                <a:cs typeface="PMingLiU"/>
              </a:rPr>
              <a:t>(</a:t>
            </a:r>
            <a:r>
              <a:rPr sz="1100" i="1" spc="20" dirty="0">
                <a:cs typeface="Times New Roman"/>
              </a:rPr>
              <a:t>φ</a:t>
            </a:r>
            <a:r>
              <a:rPr sz="1200" spc="30" baseline="-10416" dirty="0">
                <a:cs typeface="Tahoma"/>
              </a:rPr>
              <a:t>11 </a:t>
            </a:r>
            <a:r>
              <a:rPr sz="1100" i="1" dirty="0">
                <a:cs typeface="Times New Roman"/>
              </a:rPr>
              <a:t>φ</a:t>
            </a:r>
            <a:r>
              <a:rPr sz="1200" baseline="-10416" dirty="0">
                <a:cs typeface="Tahoma"/>
              </a:rPr>
              <a:t>21 </a:t>
            </a:r>
            <a:r>
              <a:rPr sz="1100" i="1" spc="25" dirty="0">
                <a:cs typeface="Times New Roman"/>
              </a:rPr>
              <a:t>. . . </a:t>
            </a:r>
            <a:r>
              <a:rPr sz="1100" i="1" spc="45" dirty="0">
                <a:cs typeface="Times New Roman"/>
              </a:rPr>
              <a:t>φ</a:t>
            </a:r>
            <a:r>
              <a:rPr sz="1200" i="1" spc="67" baseline="-10416" dirty="0">
                <a:cs typeface="Times New Roman"/>
              </a:rPr>
              <a:t>p</a:t>
            </a:r>
            <a:r>
              <a:rPr sz="1200" spc="67" baseline="-10416" dirty="0">
                <a:cs typeface="Tahoma"/>
              </a:rPr>
              <a:t>1</a:t>
            </a:r>
            <a:r>
              <a:rPr sz="1100" spc="45" dirty="0">
                <a:cs typeface="PMingLiU"/>
              </a:rPr>
              <a:t>)</a:t>
            </a:r>
            <a:r>
              <a:rPr sz="1200" i="1" spc="67" baseline="27777" dirty="0">
                <a:cs typeface="Times New Roman"/>
              </a:rPr>
              <a:t>T</a:t>
            </a:r>
            <a:r>
              <a:rPr sz="1200" i="1" spc="-217" baseline="27777" dirty="0">
                <a:cs typeface="Times New Roman"/>
              </a:rPr>
              <a:t> </a:t>
            </a:r>
            <a:r>
              <a:rPr sz="1100" spc="40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208279" marR="176530" indent="-132715">
              <a:lnSpc>
                <a:spcPct val="102600"/>
              </a:lnSpc>
              <a:spcBef>
                <a:spcPts val="2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endParaRPr lang="en-US" sz="1100" spc="40" dirty="0">
              <a:cs typeface="PMingLiU"/>
            </a:endParaRPr>
          </a:p>
          <a:p>
            <a:pPr marL="208279" marR="176530" indent="-132715">
              <a:lnSpc>
                <a:spcPct val="102600"/>
              </a:lnSpc>
              <a:spcBef>
                <a:spcPts val="2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constrain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loadings </a:t>
            </a:r>
            <a:r>
              <a:rPr sz="1100" spc="25" dirty="0">
                <a:cs typeface="PMingLiU"/>
              </a:rPr>
              <a:t>so </a:t>
            </a:r>
            <a:r>
              <a:rPr sz="1100" spc="110" dirty="0">
                <a:cs typeface="PMingLiU"/>
              </a:rPr>
              <a:t>that </a:t>
            </a:r>
            <a:r>
              <a:rPr sz="1100" spc="65" dirty="0">
                <a:cs typeface="PMingLiU"/>
              </a:rPr>
              <a:t>their </a:t>
            </a:r>
            <a:r>
              <a:rPr sz="1100" spc="70" dirty="0">
                <a:cs typeface="PMingLiU"/>
              </a:rPr>
              <a:t>sum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squares </a:t>
            </a:r>
            <a:r>
              <a:rPr sz="1100" spc="20" dirty="0">
                <a:cs typeface="PMingLiU"/>
              </a:rPr>
              <a:t>is  </a:t>
            </a:r>
            <a:r>
              <a:rPr sz="1100" spc="55" dirty="0">
                <a:cs typeface="PMingLiU"/>
              </a:rPr>
              <a:t>equal </a:t>
            </a:r>
            <a:r>
              <a:rPr sz="1100" spc="80" dirty="0">
                <a:cs typeface="PMingLiU"/>
              </a:rPr>
              <a:t>to </a:t>
            </a:r>
            <a:r>
              <a:rPr sz="1100" spc="45" dirty="0">
                <a:cs typeface="PMingLiU"/>
              </a:rPr>
              <a:t>one, </a:t>
            </a:r>
            <a:r>
              <a:rPr sz="1100" spc="35" dirty="0">
                <a:cs typeface="PMingLiU"/>
              </a:rPr>
              <a:t>since </a:t>
            </a:r>
            <a:r>
              <a:rPr sz="1100" spc="50" dirty="0">
                <a:cs typeface="PMingLiU"/>
              </a:rPr>
              <a:t>otherwise </a:t>
            </a:r>
            <a:r>
              <a:rPr sz="1100" spc="65" dirty="0">
                <a:cs typeface="PMingLiU"/>
              </a:rPr>
              <a:t>setting </a:t>
            </a:r>
            <a:r>
              <a:rPr sz="1100" spc="60" dirty="0">
                <a:cs typeface="PMingLiU"/>
              </a:rPr>
              <a:t>these </a:t>
            </a:r>
            <a:r>
              <a:rPr sz="1100" spc="50" dirty="0">
                <a:cs typeface="PMingLiU"/>
              </a:rPr>
              <a:t>elements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be  </a:t>
            </a:r>
            <a:r>
              <a:rPr sz="1100" spc="65" dirty="0">
                <a:cs typeface="PMingLiU"/>
              </a:rPr>
              <a:t>arbitrarily </a:t>
            </a:r>
            <a:r>
              <a:rPr sz="1100" spc="45" dirty="0">
                <a:cs typeface="PMingLiU"/>
              </a:rPr>
              <a:t>large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absolute </a:t>
            </a:r>
            <a:r>
              <a:rPr sz="1100" spc="40" dirty="0">
                <a:cs typeface="PMingLiU"/>
              </a:rPr>
              <a:t>value </a:t>
            </a:r>
            <a:r>
              <a:rPr sz="1100" spc="45" dirty="0">
                <a:cs typeface="PMingLiU"/>
              </a:rPr>
              <a:t>could </a:t>
            </a:r>
            <a:r>
              <a:rPr sz="1100" spc="60" dirty="0">
                <a:cs typeface="PMingLiU"/>
              </a:rPr>
              <a:t>result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an  </a:t>
            </a:r>
            <a:r>
              <a:rPr sz="1100" spc="65" dirty="0">
                <a:cs typeface="PMingLiU"/>
              </a:rPr>
              <a:t>arbitrarily </a:t>
            </a:r>
            <a:r>
              <a:rPr sz="1100" spc="45" dirty="0">
                <a:cs typeface="PMingLiU"/>
              </a:rPr>
              <a:t>large</a:t>
            </a:r>
            <a:r>
              <a:rPr sz="1100" spc="8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variance.</a:t>
            </a:r>
            <a:endParaRPr sz="1100" dirty="0"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295202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3652</Words>
  <Application>Microsoft Office PowerPoint</Application>
  <PresentationFormat>Custom</PresentationFormat>
  <Paragraphs>393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Meiryo</vt:lpstr>
      <vt:lpstr>PMingLiU</vt:lpstr>
      <vt:lpstr>Arial</vt:lpstr>
      <vt:lpstr>Calibri</vt:lpstr>
      <vt:lpstr>Cambria</vt:lpstr>
      <vt:lpstr>CMR9</vt:lpstr>
      <vt:lpstr>CMTI9</vt:lpstr>
      <vt:lpstr>Courier New</vt:lpstr>
      <vt:lpstr>Georgia</vt:lpstr>
      <vt:lpstr>Tahoma</vt:lpstr>
      <vt:lpstr>Times New Roman</vt:lpstr>
      <vt:lpstr>Trebuchet MS</vt:lpstr>
      <vt:lpstr>Office Theme</vt:lpstr>
      <vt:lpstr>Statistical Analysis for  Data Science C7081</vt:lpstr>
      <vt:lpstr>10: Unsupervised learning</vt:lpstr>
      <vt:lpstr>Unsupervised Learning</vt:lpstr>
      <vt:lpstr>The Goals of Unsupervised Learning</vt:lpstr>
      <vt:lpstr>The Challenge of Unsupervised Learning</vt:lpstr>
      <vt:lpstr>Another advantage</vt:lpstr>
      <vt:lpstr>Principal Components Analysis</vt:lpstr>
      <vt:lpstr>Principal Components Analysis: details</vt:lpstr>
      <vt:lpstr>Principal Components Analysis: details</vt:lpstr>
      <vt:lpstr>PCA: example</vt:lpstr>
      <vt:lpstr>Computation of Principal Components</vt:lpstr>
      <vt:lpstr>Computation: continued</vt:lpstr>
      <vt:lpstr>Geometry of PCA</vt:lpstr>
      <vt:lpstr>Further principal components</vt:lpstr>
      <vt:lpstr>Further principal components: continued</vt:lpstr>
      <vt:lpstr>Illustration</vt:lpstr>
      <vt:lpstr>USAarrests data: PCA plot</vt:lpstr>
      <vt:lpstr>Figure details</vt:lpstr>
      <vt:lpstr>PowerPoint Presentation</vt:lpstr>
      <vt:lpstr>Another Interpretation of Principal Components</vt:lpstr>
      <vt:lpstr>PCA find the hyperplane closest to the observations</vt:lpstr>
      <vt:lpstr>Scaling of the variables matters</vt:lpstr>
      <vt:lpstr>Proportion Variance Explained</vt:lpstr>
      <vt:lpstr>Proportion Variance Explained: continued</vt:lpstr>
      <vt:lpstr>How many principal components should we use?</vt:lpstr>
      <vt:lpstr>Clustering</vt:lpstr>
      <vt:lpstr>PCA vs Clustering</vt:lpstr>
      <vt:lpstr>Clustering for Market Segmentation</vt:lpstr>
      <vt:lpstr>Two clustering methods</vt:lpstr>
      <vt:lpstr>K-means clustering</vt:lpstr>
      <vt:lpstr>Details of K-means clustering</vt:lpstr>
      <vt:lpstr>Details of K-means clustering: continued</vt:lpstr>
      <vt:lpstr>How to define within-cluster variation?</vt:lpstr>
      <vt:lpstr>K-Means Clustering Algorithm</vt:lpstr>
      <vt:lpstr>Properties of the Algorithm</vt:lpstr>
      <vt:lpstr>PowerPoint Presentation</vt:lpstr>
      <vt:lpstr>Details of Previous Figure</vt:lpstr>
      <vt:lpstr>PowerPoint Presentation</vt:lpstr>
      <vt:lpstr>Details of Previous Figure</vt:lpstr>
      <vt:lpstr>Hierarchical Clustering</vt:lpstr>
      <vt:lpstr>Hierarchical Clustering Algorithm</vt:lpstr>
      <vt:lpstr>An Example</vt:lpstr>
      <vt:lpstr>PowerPoint Presentation</vt:lpstr>
      <vt:lpstr>Details of previous figure</vt:lpstr>
      <vt:lpstr>PowerPoint Presentation</vt:lpstr>
      <vt:lpstr>Choice of Dissimilarity Measure</vt:lpstr>
      <vt:lpstr>Practical issues</vt:lpstr>
      <vt:lpstr>Example: breast cancer microarray study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for  Data Science C7081</dc:title>
  <cp:lastModifiedBy>Ed Harris</cp:lastModifiedBy>
  <cp:revision>14</cp:revision>
  <dcterms:created xsi:type="dcterms:W3CDTF">2020-09-17T10:02:09Z</dcterms:created>
  <dcterms:modified xsi:type="dcterms:W3CDTF">2021-09-26T13:43:27Z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2015-07-23T00:00:00Z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2020-09-17T00:00:00Z</vt:filetime>
  </property>
</Properties>
</file>