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2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28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33" r:id="rId28"/>
    <p:sldId id="279" r:id="rId29"/>
    <p:sldId id="329" r:id="rId30"/>
    <p:sldId id="280" r:id="rId31"/>
    <p:sldId id="281" r:id="rId32"/>
    <p:sldId id="282" r:id="rId33"/>
    <p:sldId id="283" r:id="rId34"/>
    <p:sldId id="284" r:id="rId35"/>
    <p:sldId id="330" r:id="rId36"/>
    <p:sldId id="285" r:id="rId37"/>
    <p:sldId id="286" r:id="rId38"/>
    <p:sldId id="287" r:id="rId39"/>
    <p:sldId id="331" r:id="rId40"/>
    <p:sldId id="288" r:id="rId41"/>
    <p:sldId id="289" r:id="rId42"/>
    <p:sldId id="290" r:id="rId43"/>
    <p:sldId id="291" r:id="rId44"/>
    <p:sldId id="332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1508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7180" y="211465"/>
            <a:ext cx="1575739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058" y="868501"/>
            <a:ext cx="3792220" cy="1510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28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" y="78584"/>
            <a:ext cx="4495800" cy="9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572" y="1111202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2" y="1414705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1" y="2090360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691" y="211465"/>
            <a:ext cx="29483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Drawbacks </a:t>
            </a:r>
            <a:r>
              <a:rPr spc="-40" dirty="0">
                <a:latin typeface="+mn-lt"/>
              </a:rPr>
              <a:t>of </a:t>
            </a:r>
            <a:r>
              <a:rPr spc="-20" dirty="0">
                <a:latin typeface="+mn-lt"/>
              </a:rPr>
              <a:t>validation </a:t>
            </a:r>
            <a:r>
              <a:rPr spc="-15" dirty="0">
                <a:latin typeface="+mn-lt"/>
              </a:rPr>
              <a:t>set</a:t>
            </a:r>
            <a:r>
              <a:rPr spc="305" dirty="0">
                <a:latin typeface="+mn-lt"/>
              </a:rPr>
              <a:t> </a:t>
            </a:r>
            <a:r>
              <a:rPr spc="-30" dirty="0">
                <a:latin typeface="+mn-lt"/>
              </a:rPr>
              <a:t>approach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835" y="663575"/>
            <a:ext cx="3748393" cy="239546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6891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 </a:t>
            </a:r>
            <a:r>
              <a:rPr sz="1100" spc="65" dirty="0">
                <a:cs typeface="PMingLiU"/>
              </a:rPr>
              <a:t>estimate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test </a:t>
            </a:r>
            <a:r>
              <a:rPr sz="1100" spc="55" dirty="0">
                <a:cs typeface="PMingLiU"/>
              </a:rPr>
              <a:t>error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45" dirty="0">
                <a:cs typeface="PMingLiU"/>
              </a:rPr>
              <a:t>highly  variable, </a:t>
            </a:r>
            <a:r>
              <a:rPr sz="1100" spc="60" dirty="0">
                <a:cs typeface="PMingLiU"/>
              </a:rPr>
              <a:t>depending </a:t>
            </a:r>
            <a:r>
              <a:rPr sz="1100" spc="55" dirty="0">
                <a:cs typeface="PMingLiU"/>
              </a:rPr>
              <a:t>on </a:t>
            </a:r>
            <a:r>
              <a:rPr sz="1100" spc="40" dirty="0">
                <a:cs typeface="PMingLiU"/>
              </a:rPr>
              <a:t>precisely </a:t>
            </a:r>
            <a:r>
              <a:rPr sz="1100" spc="45" dirty="0">
                <a:cs typeface="PMingLiU"/>
              </a:rPr>
              <a:t>which </a:t>
            </a:r>
            <a:r>
              <a:rPr sz="1100" spc="50" dirty="0">
                <a:cs typeface="PMingLiU"/>
              </a:rPr>
              <a:t>observations </a:t>
            </a:r>
            <a:r>
              <a:rPr sz="1100" spc="60" dirty="0">
                <a:cs typeface="PMingLiU"/>
              </a:rPr>
              <a:t>are  </a:t>
            </a:r>
            <a:r>
              <a:rPr sz="1100" spc="50" dirty="0">
                <a:cs typeface="PMingLiU"/>
              </a:rPr>
              <a:t>included in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60" dirty="0">
                <a:cs typeface="PMingLiU"/>
              </a:rPr>
              <a:t>set </a:t>
            </a:r>
            <a:r>
              <a:rPr sz="1100" spc="85" dirty="0">
                <a:cs typeface="PMingLiU"/>
              </a:rPr>
              <a:t>and </a:t>
            </a:r>
            <a:r>
              <a:rPr sz="1100" spc="45" dirty="0">
                <a:cs typeface="PMingLiU"/>
              </a:rPr>
              <a:t>which </a:t>
            </a:r>
            <a:r>
              <a:rPr sz="1100" spc="50" dirty="0">
                <a:cs typeface="PMingLiU"/>
              </a:rPr>
              <a:t>observations </a:t>
            </a:r>
            <a:r>
              <a:rPr sz="1100" spc="60" dirty="0">
                <a:cs typeface="PMingLiU"/>
              </a:rPr>
              <a:t>are  </a:t>
            </a:r>
            <a:r>
              <a:rPr sz="1100" spc="50" dirty="0">
                <a:cs typeface="PMingLiU"/>
              </a:rPr>
              <a:t>included in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</a:t>
            </a:r>
            <a:r>
              <a:rPr sz="1100" spc="114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set.</a:t>
            </a:r>
            <a:endParaRPr lang="en-US" sz="1100" spc="55" dirty="0">
              <a:cs typeface="PMingLiU"/>
            </a:endParaRPr>
          </a:p>
          <a:p>
            <a:pPr marL="144780" marR="16891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 </a:t>
            </a:r>
            <a:r>
              <a:rPr sz="1100" spc="60" dirty="0">
                <a:cs typeface="PMingLiU"/>
              </a:rPr>
              <a:t>approach, </a:t>
            </a:r>
            <a:r>
              <a:rPr sz="1100" spc="45" dirty="0">
                <a:cs typeface="PMingLiU"/>
              </a:rPr>
              <a:t>only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subset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observations </a:t>
            </a:r>
            <a:r>
              <a:rPr sz="1100" spc="-10" dirty="0">
                <a:cs typeface="PMingLiU"/>
              </a:rPr>
              <a:t>— </a:t>
            </a:r>
            <a:r>
              <a:rPr sz="1100" spc="60" dirty="0">
                <a:cs typeface="PMingLiU"/>
              </a:rPr>
              <a:t>those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included in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60" dirty="0">
                <a:cs typeface="PMingLiU"/>
              </a:rPr>
              <a:t>set  </a:t>
            </a:r>
            <a:r>
              <a:rPr sz="1100" spc="80" dirty="0">
                <a:cs typeface="PMingLiU"/>
              </a:rPr>
              <a:t>rather </a:t>
            </a:r>
            <a:r>
              <a:rPr sz="1100" spc="100" dirty="0">
                <a:cs typeface="PMingLiU"/>
              </a:rPr>
              <a:t>than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 </a:t>
            </a:r>
            <a:r>
              <a:rPr sz="1100" spc="60" dirty="0">
                <a:cs typeface="PMingLiU"/>
              </a:rPr>
              <a:t>set </a:t>
            </a:r>
            <a:r>
              <a:rPr sz="1100" spc="-10" dirty="0">
                <a:cs typeface="PMingLiU"/>
              </a:rPr>
              <a:t>— </a:t>
            </a:r>
            <a:r>
              <a:rPr sz="1100" spc="60" dirty="0">
                <a:cs typeface="PMingLiU"/>
              </a:rPr>
              <a:t>are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fit </a:t>
            </a:r>
            <a:r>
              <a:rPr sz="1100" spc="80">
                <a:cs typeface="PMingLiU"/>
              </a:rPr>
              <a:t>the </a:t>
            </a:r>
            <a:r>
              <a:rPr sz="1100" spc="55">
                <a:cs typeface="PMingLiU"/>
              </a:rPr>
              <a:t>model</a:t>
            </a:r>
            <a:r>
              <a:rPr sz="1100" spc="55" dirty="0">
                <a:cs typeface="PMingLiU"/>
              </a:rPr>
              <a:t>.</a:t>
            </a:r>
            <a:endParaRPr lang="en-US" sz="1100" spc="5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6159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45" dirty="0">
                <a:cs typeface="PMingLiU"/>
              </a:rPr>
              <a:t>suggests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 </a:t>
            </a:r>
            <a:r>
              <a:rPr sz="1100" spc="60" dirty="0">
                <a:cs typeface="PMingLiU"/>
              </a:rPr>
              <a:t>set </a:t>
            </a:r>
            <a:r>
              <a:rPr sz="1100" spc="55" dirty="0">
                <a:cs typeface="PMingLiU"/>
              </a:rPr>
              <a:t>error </a:t>
            </a:r>
            <a:r>
              <a:rPr sz="1100" spc="70" dirty="0">
                <a:cs typeface="PMingLiU"/>
              </a:rPr>
              <a:t>may </a:t>
            </a:r>
            <a:r>
              <a:rPr sz="1100" spc="80" dirty="0">
                <a:cs typeface="PMingLiU"/>
              </a:rPr>
              <a:t>tend </a:t>
            </a:r>
            <a:r>
              <a:rPr sz="1100" spc="80">
                <a:cs typeface="PMingLiU"/>
              </a:rPr>
              <a:t>to </a:t>
            </a:r>
            <a:r>
              <a:rPr sz="1100" i="1" spc="20">
                <a:solidFill>
                  <a:srgbClr val="009900"/>
                </a:solidFill>
                <a:cs typeface="Times New Roman"/>
              </a:rPr>
              <a:t>overestimate </a:t>
            </a:r>
            <a:r>
              <a:rPr sz="1100" spc="80" dirty="0">
                <a:cs typeface="PMingLiU"/>
              </a:rPr>
              <a:t>the test </a:t>
            </a:r>
            <a:r>
              <a:rPr sz="1100" spc="55" dirty="0">
                <a:cs typeface="PMingLiU"/>
              </a:rPr>
              <a:t>error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model </a:t>
            </a:r>
            <a:r>
              <a:rPr sz="1100" spc="35" dirty="0">
                <a:cs typeface="PMingLiU"/>
              </a:rPr>
              <a:t>fit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55">
                <a:cs typeface="PMingLiU"/>
              </a:rPr>
              <a:t>entire </a:t>
            </a:r>
            <a:r>
              <a:rPr sz="1100" spc="95">
                <a:cs typeface="PMingLiU"/>
              </a:rPr>
              <a:t>data </a:t>
            </a:r>
            <a:r>
              <a:rPr sz="1100" spc="55" dirty="0">
                <a:cs typeface="PMingLiU"/>
              </a:rPr>
              <a:t>set.</a:t>
            </a:r>
            <a:r>
              <a:rPr sz="1100" spc="170" dirty="0">
                <a:cs typeface="PMingLiU"/>
              </a:rPr>
              <a:t> </a:t>
            </a:r>
            <a:r>
              <a:rPr sz="1100" i="1" spc="55" dirty="0">
                <a:solidFill>
                  <a:srgbClr val="009900"/>
                </a:solidFill>
                <a:cs typeface="Times New Roman"/>
              </a:rPr>
              <a:t>Why</a:t>
            </a:r>
            <a:r>
              <a:rPr lang="en-US" sz="1100" i="1" spc="55" dirty="0">
                <a:solidFill>
                  <a:srgbClr val="009900"/>
                </a:solidFill>
                <a:cs typeface="Times New Roman"/>
              </a:rPr>
              <a:t>..</a:t>
            </a:r>
            <a:r>
              <a:rPr sz="1100" i="1" spc="55" dirty="0">
                <a:solidFill>
                  <a:srgbClr val="009900"/>
                </a:solidFill>
                <a:cs typeface="Times New Roman"/>
              </a:rPr>
              <a:t>?</a:t>
            </a:r>
            <a:endParaRPr sz="1100" dirty="0"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346" y="211465"/>
            <a:ext cx="1856739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1" spc="30" dirty="0">
                <a:latin typeface="+mn-lt"/>
                <a:cs typeface="Times New Roman"/>
              </a:rPr>
              <a:t>K</a:t>
            </a:r>
            <a:r>
              <a:rPr spc="30" dirty="0">
                <a:latin typeface="+mn-lt"/>
              </a:rPr>
              <a:t>-fold</a:t>
            </a:r>
            <a:r>
              <a:rPr spc="80" dirty="0">
                <a:latin typeface="+mn-lt"/>
              </a:rPr>
              <a:t> </a:t>
            </a:r>
            <a:r>
              <a:rPr spc="-20" dirty="0">
                <a:latin typeface="+mn-lt"/>
              </a:rPr>
              <a:t>Cross-validation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49" y="663575"/>
            <a:ext cx="4000011" cy="23331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r>
              <a:rPr lang="en-US" sz="1100" i="1" spc="35" dirty="0">
                <a:solidFill>
                  <a:srgbClr val="009900"/>
                </a:solidFill>
                <a:cs typeface="Times New Roman"/>
              </a:rPr>
              <a:t>W</a:t>
            </a:r>
            <a:r>
              <a:rPr sz="1100" i="1" spc="35" dirty="0">
                <a:solidFill>
                  <a:srgbClr val="009900"/>
                </a:solidFill>
                <a:cs typeface="Times New Roman"/>
              </a:rPr>
              <a:t>idely </a:t>
            </a:r>
            <a:r>
              <a:rPr sz="1100" i="1" dirty="0">
                <a:solidFill>
                  <a:srgbClr val="009900"/>
                </a:solidFill>
                <a:cs typeface="Times New Roman"/>
              </a:rPr>
              <a:t>used </a:t>
            </a:r>
            <a:r>
              <a:rPr sz="1100" i="1" spc="-5" dirty="0">
                <a:solidFill>
                  <a:srgbClr val="009900"/>
                </a:solidFill>
                <a:cs typeface="Times New Roman"/>
              </a:rPr>
              <a:t>approach </a:t>
            </a:r>
            <a:r>
              <a:rPr sz="1100" spc="30" dirty="0">
                <a:cs typeface="PMingLiU"/>
              </a:rPr>
              <a:t>for </a:t>
            </a:r>
            <a:r>
              <a:rPr sz="1100" spc="65" dirty="0">
                <a:cs typeface="PMingLiU"/>
              </a:rPr>
              <a:t>estimating </a:t>
            </a:r>
            <a:r>
              <a:rPr sz="1100" spc="80" dirty="0">
                <a:cs typeface="PMingLiU"/>
              </a:rPr>
              <a:t>test</a:t>
            </a:r>
            <a:r>
              <a:rPr sz="1100" spc="-13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error.</a:t>
            </a:r>
            <a:endParaRPr lang="en-US" sz="1100" spc="55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Estimates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40" dirty="0">
                <a:cs typeface="PMingLiU"/>
              </a:rPr>
              <a:t>select </a:t>
            </a:r>
            <a:r>
              <a:rPr sz="1100" spc="75" dirty="0">
                <a:cs typeface="PMingLiU"/>
              </a:rPr>
              <a:t>best </a:t>
            </a:r>
            <a:r>
              <a:rPr sz="1100" spc="55" dirty="0">
                <a:cs typeface="PMingLiU"/>
              </a:rPr>
              <a:t>model,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to </a:t>
            </a:r>
            <a:r>
              <a:rPr sz="1100" spc="20" dirty="0">
                <a:cs typeface="PMingLiU"/>
              </a:rPr>
              <a:t>give </a:t>
            </a:r>
            <a:r>
              <a:rPr sz="1100" spc="85" dirty="0">
                <a:cs typeface="PMingLiU"/>
              </a:rPr>
              <a:t>an  </a:t>
            </a:r>
            <a:r>
              <a:rPr sz="1100" spc="50" dirty="0">
                <a:cs typeface="PMingLiU"/>
              </a:rPr>
              <a:t>idea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test </a:t>
            </a:r>
            <a:r>
              <a:rPr sz="1100" spc="55" dirty="0">
                <a:cs typeface="PMingLiU"/>
              </a:rPr>
              <a:t>error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final </a:t>
            </a:r>
            <a:r>
              <a:rPr sz="1100" spc="40" dirty="0">
                <a:cs typeface="PMingLiU"/>
              </a:rPr>
              <a:t>chosen</a:t>
            </a:r>
            <a:r>
              <a:rPr sz="1100" spc="29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model.</a:t>
            </a:r>
            <a:endParaRPr lang="en-US" sz="1100" spc="5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25781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Idea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randomly </a:t>
            </a:r>
            <a:r>
              <a:rPr sz="1100" spc="45" dirty="0">
                <a:cs typeface="PMingLiU"/>
              </a:rPr>
              <a:t>divide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into </a:t>
            </a:r>
            <a:r>
              <a:rPr sz="1100" i="1" spc="190" dirty="0">
                <a:cs typeface="Times New Roman"/>
              </a:rPr>
              <a:t>K </a:t>
            </a:r>
            <a:r>
              <a:rPr sz="1100" spc="40" dirty="0">
                <a:cs typeface="PMingLiU"/>
              </a:rPr>
              <a:t>equal-sized  </a:t>
            </a:r>
            <a:r>
              <a:rPr sz="1100" spc="75" dirty="0">
                <a:cs typeface="PMingLiU"/>
              </a:rPr>
              <a:t>parts. </a:t>
            </a:r>
            <a:r>
              <a:rPr sz="1100" spc="40" dirty="0">
                <a:cs typeface="PMingLiU"/>
              </a:rPr>
              <a:t>We </a:t>
            </a:r>
            <a:r>
              <a:rPr sz="1100" spc="30" dirty="0">
                <a:cs typeface="PMingLiU"/>
              </a:rPr>
              <a:t>leave </a:t>
            </a:r>
            <a:r>
              <a:rPr sz="1100" spc="80" dirty="0">
                <a:cs typeface="PMingLiU"/>
              </a:rPr>
              <a:t>out </a:t>
            </a:r>
            <a:r>
              <a:rPr sz="1100" spc="95" dirty="0">
                <a:cs typeface="PMingLiU"/>
              </a:rPr>
              <a:t>part </a:t>
            </a:r>
            <a:r>
              <a:rPr sz="1100" i="1" spc="75" dirty="0">
                <a:cs typeface="Times New Roman"/>
              </a:rPr>
              <a:t>k</a:t>
            </a:r>
            <a:r>
              <a:rPr sz="1100" spc="75" dirty="0">
                <a:cs typeface="PMingLiU"/>
              </a:rPr>
              <a:t>, </a:t>
            </a:r>
            <a:r>
              <a:rPr sz="1100" spc="35" dirty="0">
                <a:cs typeface="PMingLiU"/>
              </a:rPr>
              <a:t>fit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model </a:t>
            </a:r>
            <a:r>
              <a:rPr sz="1100" spc="80" dirty="0">
                <a:cs typeface="PMingLiU"/>
              </a:rPr>
              <a:t>to the</a:t>
            </a:r>
            <a:r>
              <a:rPr sz="1100" spc="-5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other</a:t>
            </a:r>
            <a:endParaRPr sz="1100" dirty="0">
              <a:cs typeface="PMingLiU"/>
            </a:endParaRPr>
          </a:p>
          <a:p>
            <a:pPr marL="144780" marR="145415">
              <a:lnSpc>
                <a:spcPct val="102699"/>
              </a:lnSpc>
            </a:pPr>
            <a:r>
              <a:rPr sz="1100" i="1" spc="190" dirty="0">
                <a:cs typeface="Times New Roman"/>
              </a:rPr>
              <a:t>K </a:t>
            </a:r>
            <a:r>
              <a:rPr sz="1100" i="1" spc="204" dirty="0">
                <a:cs typeface="Arial"/>
              </a:rPr>
              <a:t>−</a:t>
            </a:r>
            <a:r>
              <a:rPr sz="1100" i="1" spc="-100" dirty="0">
                <a:cs typeface="Arial"/>
              </a:rPr>
              <a:t> </a:t>
            </a:r>
            <a:r>
              <a:rPr sz="1100" spc="25" dirty="0">
                <a:cs typeface="PMingLiU"/>
              </a:rPr>
              <a:t>1 </a:t>
            </a:r>
            <a:r>
              <a:rPr sz="1100" spc="80" dirty="0">
                <a:cs typeface="PMingLiU"/>
              </a:rPr>
              <a:t>parts </a:t>
            </a:r>
            <a:r>
              <a:rPr sz="1100" spc="55" dirty="0">
                <a:cs typeface="PMingLiU"/>
              </a:rPr>
              <a:t>(combined),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</a:t>
            </a:r>
            <a:r>
              <a:rPr sz="1100" spc="70" dirty="0">
                <a:cs typeface="PMingLiU"/>
              </a:rPr>
              <a:t>obtain </a:t>
            </a:r>
            <a:r>
              <a:rPr sz="1100" spc="55" dirty="0">
                <a:cs typeface="PMingLiU"/>
              </a:rPr>
              <a:t>predictions </a:t>
            </a:r>
            <a:r>
              <a:rPr sz="1100" spc="30" dirty="0">
                <a:cs typeface="PMingLiU"/>
              </a:rPr>
              <a:t>for 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left-out </a:t>
            </a:r>
            <a:r>
              <a:rPr sz="1100" i="1" spc="110" dirty="0">
                <a:cs typeface="Times New Roman"/>
              </a:rPr>
              <a:t>k</a:t>
            </a:r>
            <a:r>
              <a:rPr sz="1100" spc="110" dirty="0">
                <a:cs typeface="PMingLiU"/>
              </a:rPr>
              <a:t>th</a:t>
            </a:r>
            <a:r>
              <a:rPr sz="1100" spc="90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part.</a:t>
            </a:r>
            <a:endParaRPr lang="en-US" sz="1100" spc="85" dirty="0">
              <a:cs typeface="PMingLiU"/>
            </a:endParaRPr>
          </a:p>
          <a:p>
            <a:pPr marL="144780" marR="145415">
              <a:lnSpc>
                <a:spcPct val="102699"/>
              </a:lnSpc>
            </a:pPr>
            <a:endParaRPr sz="1100" dirty="0">
              <a:cs typeface="PMingLiU"/>
            </a:endParaRPr>
          </a:p>
          <a:p>
            <a:pPr marL="144780" marR="30480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</a:t>
            </a:r>
            <a:r>
              <a:rPr sz="1100" spc="75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is</a:t>
            </a:r>
            <a:r>
              <a:rPr sz="1100" spc="7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done</a:t>
            </a:r>
            <a:r>
              <a:rPr sz="1100" spc="8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in</a:t>
            </a:r>
            <a:r>
              <a:rPr sz="1100" spc="75" dirty="0">
                <a:cs typeface="PMingLiU"/>
              </a:rPr>
              <a:t> </a:t>
            </a:r>
            <a:r>
              <a:rPr sz="1100" spc="95" dirty="0">
                <a:cs typeface="PMingLiU"/>
              </a:rPr>
              <a:t>turn</a:t>
            </a:r>
            <a:r>
              <a:rPr sz="1100" spc="7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for</a:t>
            </a:r>
            <a:r>
              <a:rPr sz="1100" spc="8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each</a:t>
            </a:r>
            <a:r>
              <a:rPr sz="1100" spc="75" dirty="0">
                <a:cs typeface="PMingLiU"/>
              </a:rPr>
              <a:t> </a:t>
            </a:r>
            <a:r>
              <a:rPr sz="1100" spc="95" dirty="0">
                <a:cs typeface="PMingLiU"/>
              </a:rPr>
              <a:t>part</a:t>
            </a:r>
            <a:r>
              <a:rPr sz="1100" spc="80" dirty="0">
                <a:cs typeface="PMingLiU"/>
              </a:rPr>
              <a:t> </a:t>
            </a:r>
            <a:r>
              <a:rPr sz="1100" i="1" spc="75" dirty="0">
                <a:cs typeface="Times New Roman"/>
              </a:rPr>
              <a:t>k</a:t>
            </a:r>
            <a:r>
              <a:rPr sz="1100" i="1" spc="6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0" dirty="0">
                <a:cs typeface="Times New Roman"/>
              </a:rPr>
              <a:t> </a:t>
            </a:r>
            <a:r>
              <a:rPr sz="1100" spc="25" dirty="0">
                <a:cs typeface="PMingLiU"/>
              </a:rPr>
              <a:t>2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55" dirty="0">
                <a:cs typeface="Times New Roman"/>
              </a:rPr>
              <a:t>K</a:t>
            </a:r>
            <a:r>
              <a:rPr sz="1100" spc="155" dirty="0">
                <a:cs typeface="PMingLiU"/>
              </a:rPr>
              <a:t>,</a:t>
            </a:r>
            <a:r>
              <a:rPr sz="1100" spc="80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then  the </a:t>
            </a:r>
            <a:r>
              <a:rPr sz="1100" spc="55" dirty="0">
                <a:cs typeface="PMingLiU"/>
              </a:rPr>
              <a:t>results </a:t>
            </a:r>
            <a:r>
              <a:rPr sz="1100" spc="60" dirty="0">
                <a:cs typeface="PMingLiU"/>
              </a:rPr>
              <a:t>are</a:t>
            </a:r>
            <a:r>
              <a:rPr sz="1100" spc="8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combined.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05" y="211465"/>
            <a:ext cx="25603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i="1" spc="30" dirty="0">
                <a:latin typeface="+mn-lt"/>
                <a:cs typeface="Times New Roman"/>
              </a:rPr>
              <a:t>K</a:t>
            </a:r>
            <a:r>
              <a:rPr spc="30" dirty="0">
                <a:latin typeface="+mn-lt"/>
              </a:rPr>
              <a:t>-fold </a:t>
            </a:r>
            <a:r>
              <a:rPr spc="-20" dirty="0">
                <a:latin typeface="+mn-lt"/>
              </a:rPr>
              <a:t>Cross-validation </a:t>
            </a:r>
            <a:r>
              <a:rPr spc="-35" dirty="0">
                <a:latin typeface="+mn-lt"/>
              </a:rPr>
              <a:t>in</a:t>
            </a:r>
            <a:r>
              <a:rPr spc="15" dirty="0">
                <a:latin typeface="+mn-lt"/>
              </a:rPr>
              <a:t> </a:t>
            </a:r>
            <a:r>
              <a:rPr spc="-10" dirty="0">
                <a:latin typeface="+mn-lt"/>
              </a:rPr>
              <a:t>detail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7950"/>
              </p:ext>
            </p:extLst>
          </p:nvPr>
        </p:nvGraphicFramePr>
        <p:xfrm>
          <a:off x="781050" y="1802127"/>
          <a:ext cx="3082289" cy="449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9226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5" dirty="0">
                          <a:solidFill>
                            <a:srgbClr val="FF0000"/>
                          </a:solidFill>
                          <a:latin typeface="+mn-lt"/>
                          <a:cs typeface="Times New Roman"/>
                        </a:rPr>
                        <a:t>Validation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5" dirty="0">
                          <a:latin typeface="+mn-lt"/>
                          <a:cs typeface="Times New Roman"/>
                        </a:rPr>
                        <a:t>Train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5" dirty="0">
                          <a:latin typeface="+mn-lt"/>
                          <a:cs typeface="Times New Roman"/>
                        </a:rPr>
                        <a:t>Train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5" dirty="0">
                          <a:latin typeface="+mn-lt"/>
                          <a:cs typeface="Times New Roman"/>
                        </a:rPr>
                        <a:t>Train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5" dirty="0">
                          <a:latin typeface="+mn-lt"/>
                          <a:cs typeface="Times New Roman"/>
                        </a:rPr>
                        <a:t>Train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7294" y="1144357"/>
            <a:ext cx="3591560" cy="6501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5" dirty="0">
                <a:cs typeface="PMingLiU"/>
              </a:rPr>
              <a:t>Divide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into </a:t>
            </a:r>
            <a:r>
              <a:rPr sz="1100" i="1" spc="190" dirty="0">
                <a:cs typeface="Times New Roman"/>
              </a:rPr>
              <a:t>K </a:t>
            </a:r>
            <a:r>
              <a:rPr sz="1100" spc="55" dirty="0">
                <a:cs typeface="PMingLiU"/>
              </a:rPr>
              <a:t>roughly </a:t>
            </a:r>
            <a:r>
              <a:rPr sz="1100" spc="40" dirty="0">
                <a:cs typeface="PMingLiU"/>
              </a:rPr>
              <a:t>equal-sized </a:t>
            </a:r>
            <a:r>
              <a:rPr sz="1100" spc="80" dirty="0">
                <a:cs typeface="PMingLiU"/>
              </a:rPr>
              <a:t>parts </a:t>
            </a:r>
            <a:r>
              <a:rPr sz="1100" spc="130" dirty="0">
                <a:cs typeface="PMingLiU"/>
              </a:rPr>
              <a:t>(</a:t>
            </a:r>
            <a:r>
              <a:rPr sz="1100" i="1" spc="13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5</a:t>
            </a:r>
            <a:r>
              <a:rPr sz="1100" spc="-11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here)</a:t>
            </a:r>
            <a:endParaRPr sz="1100">
              <a:cs typeface="PMingLiU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>
              <a:cs typeface="PMingLiU"/>
            </a:endParaRPr>
          </a:p>
          <a:p>
            <a:pPr marL="883919">
              <a:lnSpc>
                <a:spcPct val="100000"/>
              </a:lnSpc>
              <a:tabLst>
                <a:tab pos="1590040" algn="l"/>
                <a:tab pos="2103755" algn="l"/>
                <a:tab pos="2617470" algn="l"/>
                <a:tab pos="3130550" algn="l"/>
              </a:tabLst>
            </a:pPr>
            <a:r>
              <a:rPr sz="1200" spc="5" dirty="0">
                <a:solidFill>
                  <a:srgbClr val="FF0000"/>
                </a:solidFill>
                <a:cs typeface="Times New Roman"/>
              </a:rPr>
              <a:t>1	</a:t>
            </a:r>
            <a:r>
              <a:rPr sz="1200" spc="5" dirty="0">
                <a:cs typeface="Times New Roman"/>
              </a:rPr>
              <a:t>2	3	4	5</a:t>
            </a:r>
            <a:endParaRPr sz="1200"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720" y="211465"/>
            <a:ext cx="8991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</a:t>
            </a:r>
            <a:r>
              <a:rPr spc="60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058" y="745488"/>
            <a:ext cx="3683000" cy="10763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558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70" dirty="0">
                <a:cs typeface="PMingLiU"/>
              </a:rPr>
              <a:t>Let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i="1" spc="190" dirty="0">
                <a:cs typeface="Times New Roman"/>
              </a:rPr>
              <a:t>K</a:t>
            </a:r>
            <a:r>
              <a:rPr sz="1100" i="1" spc="165" dirty="0">
                <a:cs typeface="Times New Roman"/>
              </a:rPr>
              <a:t> </a:t>
            </a:r>
            <a:r>
              <a:rPr sz="1100" spc="80" dirty="0">
                <a:cs typeface="PMingLiU"/>
              </a:rPr>
              <a:t>parts</a:t>
            </a:r>
            <a:r>
              <a:rPr sz="1100" spc="7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be</a:t>
            </a:r>
            <a:r>
              <a:rPr sz="1100" spc="75" dirty="0">
                <a:cs typeface="PMingLiU"/>
              </a:rPr>
              <a:t> </a:t>
            </a:r>
            <a:r>
              <a:rPr sz="1100" i="1" spc="55" dirty="0">
                <a:cs typeface="Times New Roman"/>
              </a:rPr>
              <a:t>C</a:t>
            </a:r>
            <a:r>
              <a:rPr sz="1200" spc="82" baseline="-10416" dirty="0">
                <a:cs typeface="PMingLiU"/>
              </a:rPr>
              <a:t>1</a:t>
            </a:r>
            <a:r>
              <a:rPr sz="1100" i="1" spc="5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55" dirty="0">
                <a:cs typeface="Times New Roman"/>
              </a:rPr>
              <a:t>C</a:t>
            </a:r>
            <a:r>
              <a:rPr sz="1200" spc="82" baseline="-10416" dirty="0">
                <a:cs typeface="PMingLiU"/>
              </a:rPr>
              <a:t>2</a:t>
            </a:r>
            <a:r>
              <a:rPr sz="1100" i="1" spc="5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10" dirty="0">
                <a:cs typeface="Times New Roman"/>
              </a:rPr>
              <a:t>C</a:t>
            </a:r>
            <a:r>
              <a:rPr sz="1200" i="1" spc="165" baseline="-10416" dirty="0">
                <a:cs typeface="Times New Roman"/>
              </a:rPr>
              <a:t>K</a:t>
            </a:r>
            <a:r>
              <a:rPr sz="1200" i="1" spc="-142" baseline="-10416" dirty="0">
                <a:cs typeface="Times New Roman"/>
              </a:rPr>
              <a:t> </a:t>
            </a:r>
            <a:r>
              <a:rPr sz="1100" spc="40" dirty="0">
                <a:cs typeface="PMingLiU"/>
              </a:rPr>
              <a:t>,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where</a:t>
            </a:r>
            <a:r>
              <a:rPr sz="1100" spc="75" dirty="0">
                <a:cs typeface="PMingLiU"/>
              </a:rPr>
              <a:t> </a:t>
            </a:r>
            <a:r>
              <a:rPr sz="1100" i="1" spc="65" dirty="0">
                <a:cs typeface="Times New Roman"/>
              </a:rPr>
              <a:t>C</a:t>
            </a:r>
            <a:r>
              <a:rPr sz="1200" i="1" spc="97" baseline="-13888" dirty="0">
                <a:cs typeface="Times New Roman"/>
              </a:rPr>
              <a:t>k</a:t>
            </a:r>
            <a:r>
              <a:rPr sz="1200" i="1" spc="345" baseline="-13888" dirty="0">
                <a:cs typeface="Times New Roman"/>
              </a:rPr>
              <a:t> </a:t>
            </a:r>
            <a:r>
              <a:rPr sz="1100" spc="60" dirty="0">
                <a:cs typeface="PMingLiU"/>
              </a:rPr>
              <a:t>denotes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  </a:t>
            </a:r>
            <a:r>
              <a:rPr sz="1100" spc="40" dirty="0">
                <a:cs typeface="PMingLiU"/>
              </a:rPr>
              <a:t>indices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in </a:t>
            </a:r>
            <a:r>
              <a:rPr sz="1100" spc="95" dirty="0">
                <a:cs typeface="PMingLiU"/>
              </a:rPr>
              <a:t>part </a:t>
            </a:r>
            <a:r>
              <a:rPr sz="1100" i="1" spc="75" dirty="0">
                <a:cs typeface="Times New Roman"/>
              </a:rPr>
              <a:t>k</a:t>
            </a:r>
            <a:r>
              <a:rPr sz="1100" spc="75" dirty="0">
                <a:cs typeface="PMingLiU"/>
              </a:rPr>
              <a:t>. There </a:t>
            </a:r>
            <a:r>
              <a:rPr sz="1100" spc="60" dirty="0">
                <a:cs typeface="PMingLiU"/>
              </a:rPr>
              <a:t>are </a:t>
            </a:r>
            <a:r>
              <a:rPr sz="1100" i="1" spc="95" dirty="0">
                <a:cs typeface="Times New Roman"/>
              </a:rPr>
              <a:t>n</a:t>
            </a:r>
            <a:r>
              <a:rPr sz="1200" i="1" spc="142" baseline="-13888" dirty="0">
                <a:cs typeface="Times New Roman"/>
              </a:rPr>
              <a:t>k </a:t>
            </a:r>
            <a:r>
              <a:rPr sz="800" i="1" spc="95" dirty="0">
                <a:cs typeface="Times New Roman"/>
              </a:rPr>
              <a:t> </a:t>
            </a:r>
            <a:r>
              <a:rPr sz="1100" spc="50" dirty="0">
                <a:cs typeface="PMingLiU"/>
              </a:rPr>
              <a:t>observations in </a:t>
            </a:r>
            <a:r>
              <a:rPr sz="1100" spc="95" dirty="0">
                <a:cs typeface="PMingLiU"/>
              </a:rPr>
              <a:t>part </a:t>
            </a:r>
            <a:r>
              <a:rPr sz="1100" i="1" spc="60" dirty="0">
                <a:cs typeface="Times New Roman"/>
              </a:rPr>
              <a:t>k</a:t>
            </a:r>
            <a:r>
              <a:rPr sz="1100" spc="60" dirty="0">
                <a:cs typeface="PMingLiU"/>
              </a:rPr>
              <a:t>: </a:t>
            </a:r>
            <a:r>
              <a:rPr sz="1100" dirty="0">
                <a:cs typeface="PMingLiU"/>
              </a:rPr>
              <a:t>if </a:t>
            </a:r>
            <a:r>
              <a:rPr sz="1100" i="1" spc="140" dirty="0">
                <a:cs typeface="Times New Roman"/>
              </a:rPr>
              <a:t>N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multiple </a:t>
            </a:r>
            <a:r>
              <a:rPr sz="1100" spc="5" dirty="0">
                <a:cs typeface="PMingLiU"/>
              </a:rPr>
              <a:t>of </a:t>
            </a:r>
            <a:r>
              <a:rPr sz="1100" i="1" spc="155" dirty="0">
                <a:cs typeface="Times New Roman"/>
              </a:rPr>
              <a:t>K</a:t>
            </a:r>
            <a:r>
              <a:rPr sz="1100" spc="155" dirty="0">
                <a:cs typeface="PMingLiU"/>
              </a:rPr>
              <a:t>,</a:t>
            </a:r>
            <a:r>
              <a:rPr sz="1100" spc="1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then</a:t>
            </a:r>
            <a:endParaRPr sz="1100" dirty="0">
              <a:cs typeface="PMingLiU"/>
            </a:endParaRPr>
          </a:p>
          <a:p>
            <a:pPr marL="195580">
              <a:lnSpc>
                <a:spcPct val="100000"/>
              </a:lnSpc>
              <a:spcBef>
                <a:spcPts val="35"/>
              </a:spcBef>
            </a:pPr>
            <a:r>
              <a:rPr sz="1100" i="1" spc="95" dirty="0">
                <a:cs typeface="Times New Roman"/>
              </a:rPr>
              <a:t>n</a:t>
            </a:r>
            <a:r>
              <a:rPr sz="1200" i="1" spc="142" baseline="-13888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</a:t>
            </a:r>
            <a:r>
              <a:rPr sz="1100" spc="85" dirty="0">
                <a:cs typeface="PMingLiU"/>
              </a:rPr>
              <a:t> </a:t>
            </a:r>
            <a:r>
              <a:rPr sz="1100" i="1" spc="160" dirty="0">
                <a:cs typeface="Times New Roman"/>
              </a:rPr>
              <a:t>n/</a:t>
            </a:r>
            <a:r>
              <a:rPr sz="1100" i="1" spc="160">
                <a:cs typeface="Times New Roman"/>
              </a:rPr>
              <a:t>K</a:t>
            </a:r>
            <a:r>
              <a:rPr sz="1100" spc="160">
                <a:cs typeface="PMingLiU"/>
              </a:rPr>
              <a:t>.</a:t>
            </a:r>
            <a:endParaRPr lang="en-US" sz="1100" spc="160">
              <a:cs typeface="PMingLiU"/>
            </a:endParaRPr>
          </a:p>
          <a:p>
            <a:pPr marL="195580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MingLiU"/>
            </a:endParaRPr>
          </a:p>
          <a:p>
            <a:pPr marL="1955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80" dirty="0">
                <a:cs typeface="PMingLiU"/>
              </a:rPr>
              <a:t>Compute</a:t>
            </a:r>
            <a:endParaRPr sz="1100" dirty="0"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3276" y="2221279"/>
            <a:ext cx="819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85" dirty="0">
                <a:latin typeface="Times New Roman"/>
                <a:cs typeface="Times New Roman"/>
              </a:rPr>
              <a:t>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3073" y="2158833"/>
            <a:ext cx="93599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spc="70" dirty="0">
                <a:cs typeface="PMingLiU"/>
              </a:rPr>
              <a:t>MSE</a:t>
            </a:r>
            <a:r>
              <a:rPr sz="1100" spc="135" dirty="0">
                <a:cs typeface="PMingLiU"/>
              </a:rPr>
              <a:t> </a:t>
            </a:r>
            <a:r>
              <a:rPr lang="en-US" sz="1100" spc="13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=</a:t>
            </a:r>
            <a:endParaRPr sz="1100" dirty="0"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3022" y="2057474"/>
            <a:ext cx="1720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44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9700" y="2158834"/>
            <a:ext cx="203453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0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 </a:t>
            </a:r>
            <a:r>
              <a:rPr sz="1100" i="1" spc="-140" dirty="0">
                <a:cs typeface="Times New Roman"/>
              </a:rPr>
              <a:t>y</a:t>
            </a:r>
            <a:r>
              <a:rPr sz="1100" spc="-140" dirty="0">
                <a:cs typeface="PMingLiU"/>
              </a:rPr>
              <a:t>ˆ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fit</a:t>
            </a:r>
            <a:r>
              <a:rPr sz="1100" spc="-90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for</a:t>
            </a:r>
            <a:endParaRPr sz="1100" dirty="0">
              <a:cs typeface="PMingLiU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1058" y="2368117"/>
            <a:ext cx="4036059" cy="65338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434"/>
              </a:spcBef>
            </a:pPr>
            <a:r>
              <a:rPr sz="1100" spc="50" dirty="0">
                <a:cs typeface="PMingLiU"/>
              </a:rPr>
              <a:t>observation </a:t>
            </a:r>
            <a:r>
              <a:rPr sz="1100" i="1" spc="55" dirty="0">
                <a:cs typeface="Times New Roman"/>
              </a:rPr>
              <a:t>i</a:t>
            </a:r>
            <a:r>
              <a:rPr sz="1100" spc="55" dirty="0">
                <a:cs typeface="PMingLiU"/>
              </a:rPr>
              <a:t>, </a:t>
            </a:r>
            <a:r>
              <a:rPr sz="1100" spc="65" dirty="0">
                <a:cs typeface="PMingLiU"/>
              </a:rPr>
              <a:t>obtained </a:t>
            </a:r>
            <a:r>
              <a:rPr sz="1100" spc="45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70" dirty="0">
                <a:cs typeface="PMingLiU"/>
              </a:rPr>
              <a:t>with </a:t>
            </a:r>
            <a:r>
              <a:rPr sz="1100" spc="95" dirty="0">
                <a:cs typeface="PMingLiU"/>
              </a:rPr>
              <a:t>part </a:t>
            </a:r>
            <a:r>
              <a:rPr sz="1100" i="1" spc="75" dirty="0">
                <a:cs typeface="Times New Roman"/>
              </a:rPr>
              <a:t>k</a:t>
            </a:r>
            <a:r>
              <a:rPr sz="1100" i="1" spc="265" dirty="0">
                <a:cs typeface="Times New Roman"/>
              </a:rPr>
              <a:t> </a:t>
            </a:r>
            <a:r>
              <a:rPr sz="1100" spc="45">
                <a:cs typeface="PMingLiU"/>
              </a:rPr>
              <a:t>removed.</a:t>
            </a:r>
            <a:endParaRPr lang="en-US" sz="1100" spc="45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434"/>
              </a:spcBef>
            </a:pP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Setting </a:t>
            </a: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i="1" spc="100" dirty="0">
                <a:cs typeface="Times New Roman"/>
              </a:rPr>
              <a:t>n </a:t>
            </a:r>
            <a:r>
              <a:rPr sz="1100" spc="35" dirty="0">
                <a:cs typeface="PMingLiU"/>
              </a:rPr>
              <a:t>yields </a:t>
            </a:r>
            <a:r>
              <a:rPr sz="1100" i="1" spc="40" dirty="0">
                <a:cs typeface="Times New Roman"/>
              </a:rPr>
              <a:t>n</a:t>
            </a:r>
            <a:r>
              <a:rPr sz="1100" spc="40" dirty="0">
                <a:cs typeface="PMingLiU"/>
              </a:rPr>
              <a:t>-fold </a:t>
            </a:r>
            <a:r>
              <a:rPr sz="1100" spc="55" dirty="0">
                <a:cs typeface="PMingLiU"/>
              </a:rPr>
              <a:t>or </a:t>
            </a:r>
            <a:r>
              <a:rPr sz="1100" i="1" spc="5" dirty="0">
                <a:solidFill>
                  <a:srgbClr val="009900"/>
                </a:solidFill>
                <a:cs typeface="Times New Roman"/>
              </a:rPr>
              <a:t>leave-one</a:t>
            </a:r>
            <a:r>
              <a:rPr sz="1100" i="1" spc="-135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out</a:t>
            </a:r>
            <a:endParaRPr sz="1100" dirty="0"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676" y="3008118"/>
            <a:ext cx="166433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15" dirty="0">
                <a:solidFill>
                  <a:srgbClr val="009900"/>
                </a:solidFill>
                <a:cs typeface="Times New Roman"/>
              </a:rPr>
              <a:t>cross-validation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spc="75" dirty="0">
                <a:cs typeface="PMingLiU"/>
              </a:rPr>
              <a:t>(LOOCV).</a:t>
            </a:r>
            <a:endParaRPr sz="1100" dirty="0">
              <a:cs typeface="PMingLiU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21C414-9747-497F-9E3B-960CD3461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78" y="1541213"/>
            <a:ext cx="1511730" cy="5672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93DAE5-9E18-42CE-90A1-8BC3FB28E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03" y="2185241"/>
            <a:ext cx="1003053" cy="1640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106" y="211465"/>
            <a:ext cx="15335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A </a:t>
            </a:r>
            <a:r>
              <a:rPr spc="-35" dirty="0">
                <a:latin typeface="+mn-lt"/>
              </a:rPr>
              <a:t>nice </a:t>
            </a:r>
            <a:r>
              <a:rPr spc="-20" dirty="0">
                <a:latin typeface="+mn-lt"/>
              </a:rPr>
              <a:t>special</a:t>
            </a:r>
            <a:r>
              <a:rPr spc="-65" dirty="0">
                <a:latin typeface="+mn-lt"/>
              </a:rPr>
              <a:t> </a:t>
            </a:r>
            <a:r>
              <a:rPr spc="-40" dirty="0">
                <a:latin typeface="+mn-lt"/>
              </a:rPr>
              <a:t>case!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562545"/>
            <a:ext cx="4036059" cy="52379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5" dirty="0">
                <a:cs typeface="PMingLiU"/>
              </a:rPr>
              <a:t>With </a:t>
            </a:r>
            <a:r>
              <a:rPr sz="1100" spc="50" dirty="0">
                <a:cs typeface="PMingLiU"/>
              </a:rPr>
              <a:t>least-squares linear </a:t>
            </a:r>
            <a:r>
              <a:rPr sz="1100" spc="55" dirty="0">
                <a:cs typeface="PMingLiU"/>
              </a:rPr>
              <a:t>or polynomial </a:t>
            </a:r>
            <a:r>
              <a:rPr sz="1100" spc="40" dirty="0">
                <a:cs typeface="PMingLiU"/>
              </a:rPr>
              <a:t>regression, </a:t>
            </a:r>
            <a:r>
              <a:rPr sz="1100" spc="85" dirty="0">
                <a:cs typeface="PMingLiU"/>
              </a:rPr>
              <a:t>an  </a:t>
            </a:r>
            <a:r>
              <a:rPr sz="1100" spc="60" dirty="0">
                <a:cs typeface="PMingLiU"/>
              </a:rPr>
              <a:t>amazing </a:t>
            </a:r>
            <a:r>
              <a:rPr sz="1100" spc="75" dirty="0">
                <a:cs typeface="PMingLiU"/>
              </a:rPr>
              <a:t>shortcut </a:t>
            </a:r>
            <a:r>
              <a:rPr sz="1100" spc="50" dirty="0">
                <a:cs typeface="PMingLiU"/>
              </a:rPr>
              <a:t>makes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cost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LOOCV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55" dirty="0">
                <a:cs typeface="PMingLiU"/>
              </a:rPr>
              <a:t>as  </a:t>
            </a:r>
            <a:r>
              <a:rPr sz="1100" spc="110" dirty="0">
                <a:cs typeface="PMingLiU"/>
              </a:rPr>
              <a:t>that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 </a:t>
            </a:r>
            <a:r>
              <a:rPr sz="1100" spc="55" dirty="0">
                <a:cs typeface="PMingLiU"/>
              </a:rPr>
              <a:t>model </a:t>
            </a:r>
            <a:r>
              <a:rPr sz="1100" spc="15" dirty="0">
                <a:cs typeface="PMingLiU"/>
              </a:rPr>
              <a:t>fit! </a:t>
            </a:r>
            <a:r>
              <a:rPr sz="1100" spc="90" dirty="0">
                <a:cs typeface="PMingLiU"/>
              </a:rPr>
              <a:t>The </a:t>
            </a:r>
            <a:r>
              <a:rPr sz="1100" spc="20" dirty="0">
                <a:cs typeface="PMingLiU"/>
              </a:rPr>
              <a:t>following </a:t>
            </a:r>
            <a:r>
              <a:rPr sz="1100" spc="50" dirty="0">
                <a:cs typeface="PMingLiU"/>
              </a:rPr>
              <a:t>formula</a:t>
            </a:r>
            <a:r>
              <a:rPr sz="1100" spc="114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holds:</a:t>
            </a:r>
            <a:endParaRPr sz="1100"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980" y="1744190"/>
            <a:ext cx="4061092" cy="147367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2880" marR="178435">
              <a:lnSpc>
                <a:spcPct val="102600"/>
              </a:lnSpc>
              <a:spcBef>
                <a:spcPts val="55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i="1" spc="-100" dirty="0">
                <a:cs typeface="Times New Roman"/>
              </a:rPr>
              <a:t>y</a:t>
            </a:r>
            <a:r>
              <a:rPr sz="1100" spc="-100" dirty="0">
                <a:cs typeface="PMingLiU"/>
              </a:rPr>
              <a:t>ˆ</a:t>
            </a:r>
            <a:r>
              <a:rPr sz="1200" i="1" spc="-150" baseline="-10416" dirty="0">
                <a:cs typeface="Times New Roman"/>
              </a:rPr>
              <a:t>i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60" dirty="0">
                <a:cs typeface="PMingLiU"/>
              </a:rPr>
              <a:t>fitted </a:t>
            </a:r>
            <a:r>
              <a:rPr sz="1100" spc="40" dirty="0">
                <a:cs typeface="PMingLiU"/>
              </a:rPr>
              <a:t>value </a:t>
            </a:r>
            <a:r>
              <a:rPr sz="1100" spc="50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original </a:t>
            </a:r>
            <a:r>
              <a:rPr sz="1100" spc="55" dirty="0">
                <a:cs typeface="PMingLiU"/>
              </a:rPr>
              <a:t>least  squares </a:t>
            </a:r>
            <a:r>
              <a:rPr sz="1100" spc="35" dirty="0">
                <a:cs typeface="PMingLiU"/>
              </a:rPr>
              <a:t>fit, </a:t>
            </a:r>
            <a:r>
              <a:rPr sz="1100" spc="85" dirty="0">
                <a:cs typeface="PMingLiU"/>
              </a:rPr>
              <a:t>and </a:t>
            </a:r>
            <a:r>
              <a:rPr sz="1100" i="1" spc="70" dirty="0">
                <a:cs typeface="Times New Roman"/>
              </a:rPr>
              <a:t>h</a:t>
            </a:r>
            <a:r>
              <a:rPr sz="1200" i="1" spc="104" baseline="-10416" dirty="0">
                <a:cs typeface="Times New Roman"/>
              </a:rPr>
              <a:t>i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leverage </a:t>
            </a:r>
            <a:r>
              <a:rPr sz="1100" spc="55" dirty="0">
                <a:cs typeface="PMingLiU"/>
              </a:rPr>
              <a:t>(diagonal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</a:t>
            </a:r>
            <a:r>
              <a:rPr lang="en-US" sz="1100" spc="80" dirty="0">
                <a:cs typeface="PMingLiU"/>
              </a:rPr>
              <a:t> “hat” </a:t>
            </a:r>
            <a:r>
              <a:rPr sz="1100" spc="70" dirty="0">
                <a:cs typeface="PMingLiU"/>
              </a:rPr>
              <a:t>matrix; </a:t>
            </a:r>
            <a:r>
              <a:rPr sz="1100" spc="25" dirty="0">
                <a:cs typeface="PMingLiU"/>
              </a:rPr>
              <a:t>see </a:t>
            </a:r>
            <a:r>
              <a:rPr lang="en-US" sz="1100" spc="65" dirty="0">
                <a:cs typeface="PMingLiU"/>
              </a:rPr>
              <a:t>Ch05 ISL</a:t>
            </a:r>
            <a:r>
              <a:rPr sz="1100" spc="6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details.) </a:t>
            </a: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like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ordinary  MSE, </a:t>
            </a:r>
            <a:r>
              <a:rPr sz="1100" spc="60" dirty="0">
                <a:cs typeface="PMingLiU"/>
              </a:rPr>
              <a:t>except </a:t>
            </a:r>
            <a:r>
              <a:rPr sz="1100" spc="80" dirty="0">
                <a:cs typeface="PMingLiU"/>
              </a:rPr>
              <a:t>the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50" dirty="0">
                <a:cs typeface="PMingLiU"/>
              </a:rPr>
              <a:t>residual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divided </a:t>
            </a:r>
            <a:r>
              <a:rPr sz="1100" spc="55" dirty="0">
                <a:cs typeface="PMingLiU"/>
              </a:rPr>
              <a:t>by </a:t>
            </a:r>
            <a:r>
              <a:rPr sz="1100" spc="25" dirty="0">
                <a:cs typeface="PMingLiU"/>
              </a:rPr>
              <a:t>1 </a:t>
            </a:r>
            <a:r>
              <a:rPr sz="1100" i="1" spc="204" dirty="0">
                <a:cs typeface="Arial"/>
              </a:rPr>
              <a:t>−</a:t>
            </a:r>
            <a:r>
              <a:rPr sz="1100" i="1" spc="-10" dirty="0">
                <a:cs typeface="Arial"/>
              </a:rPr>
              <a:t> </a:t>
            </a:r>
            <a:r>
              <a:rPr sz="1100" i="1" spc="75" dirty="0">
                <a:cs typeface="Times New Roman"/>
              </a:rPr>
              <a:t>h</a:t>
            </a:r>
            <a:r>
              <a:rPr sz="1200" i="1" spc="112" baseline="-10416" dirty="0">
                <a:cs typeface="Times New Roman"/>
              </a:rPr>
              <a:t>i</a:t>
            </a:r>
            <a:r>
              <a:rPr sz="1100" spc="75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182880" marR="3048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83515" algn="l"/>
              </a:tabLst>
            </a:pPr>
            <a:r>
              <a:rPr sz="1100" spc="85" dirty="0">
                <a:cs typeface="PMingLiU"/>
              </a:rPr>
              <a:t>LOOCV </a:t>
            </a:r>
            <a:r>
              <a:rPr sz="1100" spc="55" dirty="0">
                <a:cs typeface="PMingLiU"/>
              </a:rPr>
              <a:t>sometimes </a:t>
            </a:r>
            <a:r>
              <a:rPr sz="1100" spc="35" dirty="0">
                <a:cs typeface="PMingLiU"/>
              </a:rPr>
              <a:t>useful, </a:t>
            </a:r>
            <a:r>
              <a:rPr sz="1100" spc="100" dirty="0">
                <a:cs typeface="PMingLiU"/>
              </a:rPr>
              <a:t>but </a:t>
            </a:r>
            <a:r>
              <a:rPr sz="1100" spc="50" dirty="0">
                <a:cs typeface="PMingLiU"/>
              </a:rPr>
              <a:t>typically </a:t>
            </a:r>
            <a:r>
              <a:rPr sz="1100" spc="-55" dirty="0">
                <a:cs typeface="PMingLiU"/>
              </a:rPr>
              <a:t>doesn’t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shake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up </a:t>
            </a:r>
            <a:r>
              <a:rPr sz="1100" i="1" spc="20" dirty="0">
                <a:cs typeface="Times New Roman"/>
              </a:rPr>
              <a:t>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enough. </a:t>
            </a:r>
            <a:r>
              <a:rPr sz="1100" spc="9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estimates </a:t>
            </a:r>
            <a:r>
              <a:rPr sz="1100" spc="50" dirty="0">
                <a:cs typeface="PMingLiU"/>
              </a:rPr>
              <a:t>from </a:t>
            </a:r>
            <a:r>
              <a:rPr sz="1100" spc="45" dirty="0">
                <a:cs typeface="PMingLiU"/>
              </a:rPr>
              <a:t>each </a:t>
            </a:r>
            <a:r>
              <a:rPr sz="1100" spc="30" dirty="0">
                <a:cs typeface="PMingLiU"/>
              </a:rPr>
              <a:t>fold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highly  </a:t>
            </a:r>
            <a:r>
              <a:rPr sz="1100" spc="55" dirty="0">
                <a:cs typeface="PMingLiU"/>
              </a:rPr>
              <a:t>correlated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hence </a:t>
            </a:r>
            <a:r>
              <a:rPr sz="1100" spc="65" dirty="0">
                <a:cs typeface="PMingLiU"/>
              </a:rPr>
              <a:t>their </a:t>
            </a:r>
            <a:r>
              <a:rPr sz="1100" spc="45" dirty="0">
                <a:cs typeface="PMingLiU"/>
              </a:rPr>
              <a:t>average </a:t>
            </a:r>
            <a:r>
              <a:rPr sz="1100" spc="65" dirty="0">
                <a:cs typeface="PMingLiU"/>
              </a:rPr>
              <a:t>can </a:t>
            </a:r>
            <a:r>
              <a:rPr sz="1100" spc="45" dirty="0">
                <a:cs typeface="PMingLiU"/>
              </a:rPr>
              <a:t>have </a:t>
            </a:r>
            <a:r>
              <a:rPr sz="1100" spc="55" dirty="0">
                <a:cs typeface="PMingLiU"/>
              </a:rPr>
              <a:t>high</a:t>
            </a:r>
            <a:r>
              <a:rPr sz="1100" spc="21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variance.</a:t>
            </a:r>
            <a:endParaRPr sz="1100" dirty="0">
              <a:cs typeface="PMingLiU"/>
            </a:endParaRPr>
          </a:p>
          <a:p>
            <a:pPr marL="182880" indent="-13335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83515" algn="l"/>
              </a:tabLst>
            </a:pPr>
            <a:r>
              <a:rPr sz="1100" spc="85" dirty="0">
                <a:cs typeface="PMingLiU"/>
              </a:rPr>
              <a:t>a better </a:t>
            </a:r>
            <a:r>
              <a:rPr sz="1100" spc="30" dirty="0">
                <a:cs typeface="PMingLiU"/>
              </a:rPr>
              <a:t>choice </a:t>
            </a:r>
            <a:r>
              <a:rPr sz="1100" spc="20" dirty="0">
                <a:cs typeface="PMingLiU"/>
              </a:rPr>
              <a:t>is </a:t>
            </a: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5 </a:t>
            </a:r>
            <a:r>
              <a:rPr sz="1100" spc="55" dirty="0">
                <a:cs typeface="PMingLiU"/>
              </a:rPr>
              <a:t>or</a:t>
            </a:r>
            <a:r>
              <a:rPr sz="1100" spc="-13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10.</a:t>
            </a:r>
            <a:endParaRPr sz="1100" dirty="0">
              <a:cs typeface="PMingLiU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DED6CB-7ECB-4608-8B33-812D00A19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26" y="1149908"/>
            <a:ext cx="1733647" cy="5428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636" y="211465"/>
            <a:ext cx="15430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cs typeface="Georgia"/>
              </a:rPr>
              <a:t>Auto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data</a:t>
            </a:r>
            <a:r>
              <a:rPr sz="1400" spc="200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20" dirty="0">
                <a:solidFill>
                  <a:srgbClr val="3333B2"/>
                </a:solidFill>
                <a:cs typeface="Georgia"/>
              </a:rPr>
              <a:t>revisited</a:t>
            </a:r>
            <a:endParaRPr sz="1400">
              <a:cs typeface="Georgia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80ADA53A-2257-433D-B804-9EF7FA21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08602"/>
            <a:ext cx="3959365" cy="17701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76" y="211465"/>
            <a:ext cx="41338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cs typeface="Georgia"/>
              </a:rPr>
              <a:t>True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and </a:t>
            </a:r>
            <a:r>
              <a:rPr sz="1400" spc="-20" dirty="0">
                <a:solidFill>
                  <a:srgbClr val="3333B2"/>
                </a:solidFill>
                <a:cs typeface="Georgia"/>
              </a:rPr>
              <a:t>estimated </a:t>
            </a:r>
            <a:r>
              <a:rPr sz="1400" dirty="0">
                <a:solidFill>
                  <a:srgbClr val="3333B2"/>
                </a:solidFill>
                <a:cs typeface="Georgia"/>
              </a:rPr>
              <a:t>test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MSE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for </a:t>
            </a:r>
            <a:r>
              <a:rPr sz="1400" spc="-10" dirty="0">
                <a:solidFill>
                  <a:srgbClr val="3333B2"/>
                </a:solidFill>
                <a:cs typeface="Georgia"/>
              </a:rPr>
              <a:t>the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simulated</a:t>
            </a:r>
            <a:r>
              <a:rPr sz="1400" spc="-55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data</a:t>
            </a:r>
            <a:endParaRPr sz="1400">
              <a:cs typeface="Georgia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4960B1F-3FD0-4515-A82C-A7082AB4F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6" y="1047890"/>
            <a:ext cx="3505200" cy="155305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67D3E9C-E471-4FFF-849A-27EA08075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448353"/>
            <a:ext cx="1066800" cy="59622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BC4EC7B-A8C3-49C5-926A-C218FEE80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480" y="445037"/>
            <a:ext cx="1074753" cy="60285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7416FDA-091F-447B-8803-5EEC5811A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663" y="453593"/>
            <a:ext cx="1079932" cy="60452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A17B68F9-7C27-4929-B8DA-5F56D5EC4503}"/>
              </a:ext>
            </a:extLst>
          </p:cNvPr>
          <p:cNvSpPr txBox="1"/>
          <p:nvPr/>
        </p:nvSpPr>
        <p:spPr>
          <a:xfrm>
            <a:off x="394592" y="2572637"/>
            <a:ext cx="396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1" u="none" strike="noStrike" baseline="0" dirty="0">
                <a:solidFill>
                  <a:srgbClr val="131413"/>
                </a:solidFill>
              </a:rPr>
              <a:t>True and estimated test MSE for the simulated data sets. The true test MSE is shown in blue, the LOOCV estimate is shown as a black dashed line, and the </a:t>
            </a:r>
            <a:r>
              <a:rPr lang="en-GB" sz="1100" b="0" i="0" u="none" strike="noStrike" baseline="0" dirty="0">
                <a:solidFill>
                  <a:srgbClr val="131413"/>
                </a:solidFill>
              </a:rPr>
              <a:t>10</a:t>
            </a:r>
            <a:r>
              <a:rPr lang="en-GB" sz="1100" b="0" i="1" u="none" strike="noStrike" baseline="0" dirty="0">
                <a:solidFill>
                  <a:srgbClr val="131413"/>
                </a:solidFill>
              </a:rPr>
              <a:t>-fold CV estimate is shown in orange. The crosses indicate the minimum of each of the MSE curves.</a:t>
            </a:r>
            <a:endParaRPr lang="en-GB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312" y="211465"/>
            <a:ext cx="27012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Other </a:t>
            </a:r>
            <a:r>
              <a:rPr spc="-45" dirty="0">
                <a:latin typeface="+mn-lt"/>
              </a:rPr>
              <a:t>issues </a:t>
            </a:r>
            <a:r>
              <a:rPr spc="-5" dirty="0">
                <a:latin typeface="+mn-lt"/>
              </a:rPr>
              <a:t>with</a:t>
            </a:r>
            <a:r>
              <a:rPr spc="125" dirty="0">
                <a:latin typeface="+mn-lt"/>
              </a:rPr>
              <a:t> </a:t>
            </a:r>
            <a:r>
              <a:rPr spc="-20" dirty="0">
                <a:latin typeface="+mn-lt"/>
              </a:rPr>
              <a:t>Cross-validation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7697" y="968375"/>
            <a:ext cx="3652520" cy="169456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35" dirty="0">
                <a:cs typeface="PMingLiU"/>
              </a:rPr>
              <a:t>Since </a:t>
            </a:r>
            <a:r>
              <a:rPr sz="1100" spc="45" dirty="0">
                <a:cs typeface="PMingLiU"/>
              </a:rPr>
              <a:t>each </a:t>
            </a:r>
            <a:r>
              <a:rPr sz="1100" spc="65" dirty="0">
                <a:cs typeface="PMingLiU"/>
              </a:rPr>
              <a:t>training </a:t>
            </a:r>
            <a:r>
              <a:rPr sz="1100" spc="60" dirty="0">
                <a:cs typeface="PMingLiU"/>
              </a:rPr>
              <a:t>set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only </a:t>
            </a:r>
            <a:r>
              <a:rPr sz="1100" spc="130" dirty="0">
                <a:cs typeface="PMingLiU"/>
              </a:rPr>
              <a:t>(</a:t>
            </a:r>
            <a:r>
              <a:rPr sz="1100" i="1" spc="130" dirty="0">
                <a:cs typeface="Times New Roman"/>
              </a:rPr>
              <a:t>K </a:t>
            </a:r>
            <a:r>
              <a:rPr sz="1100" i="1" spc="204" dirty="0">
                <a:cs typeface="Arial"/>
              </a:rPr>
              <a:t>− </a:t>
            </a:r>
            <a:r>
              <a:rPr sz="1100" spc="130" dirty="0">
                <a:cs typeface="PMingLiU"/>
              </a:rPr>
              <a:t>1)</a:t>
            </a:r>
            <a:r>
              <a:rPr sz="1100" i="1" spc="130" dirty="0">
                <a:cs typeface="Times New Roman"/>
              </a:rPr>
              <a:t>/K </a:t>
            </a:r>
            <a:r>
              <a:rPr sz="1100" spc="55" dirty="0">
                <a:cs typeface="PMingLiU"/>
              </a:rPr>
              <a:t>as </a:t>
            </a:r>
            <a:r>
              <a:rPr sz="1100" spc="40" dirty="0">
                <a:cs typeface="PMingLiU"/>
              </a:rPr>
              <a:t>big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original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set,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estimates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prediction error </a:t>
            </a:r>
            <a:r>
              <a:rPr sz="1100" spc="20" dirty="0">
                <a:cs typeface="PMingLiU"/>
              </a:rPr>
              <a:t>will  </a:t>
            </a:r>
            <a:r>
              <a:rPr sz="1100" spc="50" dirty="0">
                <a:cs typeface="PMingLiU"/>
              </a:rPr>
              <a:t>typically </a:t>
            </a:r>
            <a:r>
              <a:rPr sz="1100" spc="70" dirty="0">
                <a:cs typeface="PMingLiU"/>
              </a:rPr>
              <a:t>be </a:t>
            </a:r>
            <a:r>
              <a:rPr sz="1100" spc="50" dirty="0">
                <a:cs typeface="PMingLiU"/>
              </a:rPr>
              <a:t>biased </a:t>
            </a:r>
            <a:r>
              <a:rPr sz="1100" spc="65" dirty="0">
                <a:cs typeface="PMingLiU"/>
              </a:rPr>
              <a:t>upward.</a:t>
            </a:r>
            <a:r>
              <a:rPr sz="1100" spc="245" dirty="0">
                <a:cs typeface="PMingLiU"/>
              </a:rPr>
              <a:t> </a:t>
            </a:r>
            <a:r>
              <a:rPr sz="1100" i="1" spc="55" dirty="0">
                <a:solidFill>
                  <a:srgbClr val="009900"/>
                </a:solidFill>
                <a:cs typeface="Times New Roman"/>
              </a:rPr>
              <a:t>Why?</a:t>
            </a:r>
            <a:endParaRPr lang="en-US" sz="1100" i="1" spc="55" dirty="0">
              <a:solidFill>
                <a:srgbClr val="009900"/>
              </a:solidFill>
              <a:cs typeface="Times New Roman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Times New Roman"/>
            </a:endParaRPr>
          </a:p>
          <a:p>
            <a:pPr marL="144780" marR="1079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50" dirty="0">
                <a:cs typeface="PMingLiU"/>
              </a:rPr>
              <a:t>bias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minimized </a:t>
            </a:r>
            <a:r>
              <a:rPr sz="1100" spc="60" dirty="0">
                <a:cs typeface="PMingLiU"/>
              </a:rPr>
              <a:t>when </a:t>
            </a: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i="1" spc="100" dirty="0">
                <a:cs typeface="Times New Roman"/>
              </a:rPr>
              <a:t>n </a:t>
            </a:r>
            <a:r>
              <a:rPr sz="1100" spc="75" dirty="0">
                <a:cs typeface="PMingLiU"/>
              </a:rPr>
              <a:t>(LOOCV), </a:t>
            </a:r>
            <a:r>
              <a:rPr sz="1100" spc="100" dirty="0">
                <a:cs typeface="PMingLiU"/>
              </a:rPr>
              <a:t>but</a:t>
            </a:r>
            <a:r>
              <a:rPr sz="1100" spc="-114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this  estimate has </a:t>
            </a:r>
            <a:r>
              <a:rPr sz="1100" spc="55" dirty="0">
                <a:cs typeface="PMingLiU"/>
              </a:rPr>
              <a:t>high </a:t>
            </a:r>
            <a:r>
              <a:rPr sz="1100" spc="45" dirty="0">
                <a:cs typeface="PMingLiU"/>
              </a:rPr>
              <a:t>variance, </a:t>
            </a:r>
            <a:r>
              <a:rPr sz="1100" spc="55" dirty="0">
                <a:cs typeface="PMingLiU"/>
              </a:rPr>
              <a:t>as </a:t>
            </a:r>
            <a:r>
              <a:rPr sz="1100" spc="70" dirty="0">
                <a:cs typeface="PMingLiU"/>
              </a:rPr>
              <a:t>noted</a:t>
            </a:r>
            <a:r>
              <a:rPr sz="1100" spc="17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earlier.</a:t>
            </a:r>
            <a:endParaRPr lang="en-US" sz="1100" spc="45" dirty="0">
              <a:cs typeface="PMingLiU"/>
            </a:endParaRPr>
          </a:p>
          <a:p>
            <a:pPr marL="144780" marR="1079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156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5 </a:t>
            </a:r>
            <a:r>
              <a:rPr sz="1100" spc="55" dirty="0">
                <a:cs typeface="PMingLiU"/>
              </a:rPr>
              <a:t>or </a:t>
            </a:r>
            <a:r>
              <a:rPr sz="1100" spc="25" dirty="0">
                <a:cs typeface="PMingLiU"/>
              </a:rPr>
              <a:t>10 </a:t>
            </a:r>
            <a:r>
              <a:rPr sz="1100" spc="45" dirty="0">
                <a:cs typeface="PMingLiU"/>
              </a:rPr>
              <a:t>provides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good </a:t>
            </a:r>
            <a:r>
              <a:rPr sz="1100" spc="50" dirty="0">
                <a:cs typeface="PMingLiU"/>
              </a:rPr>
              <a:t>compromise </a:t>
            </a:r>
            <a:r>
              <a:rPr sz="1100" spc="30" dirty="0">
                <a:cs typeface="PMingLiU"/>
              </a:rPr>
              <a:t>for</a:t>
            </a:r>
            <a:r>
              <a:rPr sz="1100" spc="-7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this  </a:t>
            </a:r>
            <a:r>
              <a:rPr sz="1100" spc="45" dirty="0">
                <a:cs typeface="PMingLiU"/>
              </a:rPr>
              <a:t>bias-variance</a:t>
            </a:r>
            <a:r>
              <a:rPr sz="1100" spc="7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tradeoff.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547" y="211465"/>
            <a:ext cx="34645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Cross-Validation </a:t>
            </a:r>
            <a:r>
              <a:rPr spc="-40" dirty="0">
                <a:latin typeface="+mn-lt"/>
              </a:rPr>
              <a:t>for </a:t>
            </a:r>
            <a:r>
              <a:rPr spc="-15" dirty="0">
                <a:latin typeface="+mn-lt"/>
              </a:rPr>
              <a:t>Classification</a:t>
            </a:r>
            <a:r>
              <a:rPr spc="-130" dirty="0">
                <a:latin typeface="+mn-lt"/>
              </a:rPr>
              <a:t> </a:t>
            </a:r>
            <a:r>
              <a:rPr spc="-25" dirty="0">
                <a:latin typeface="+mn-lt"/>
              </a:rPr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458" y="503922"/>
            <a:ext cx="3709670" cy="10936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01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708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divide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into </a:t>
            </a:r>
            <a:r>
              <a:rPr sz="1100" i="1" spc="190" dirty="0">
                <a:cs typeface="Times New Roman"/>
              </a:rPr>
              <a:t>K </a:t>
            </a:r>
            <a:r>
              <a:rPr sz="1100" spc="55" dirty="0">
                <a:cs typeface="PMingLiU"/>
              </a:rPr>
              <a:t>roughly </a:t>
            </a:r>
            <a:r>
              <a:rPr sz="1100" spc="40" dirty="0">
                <a:cs typeface="PMingLiU"/>
              </a:rPr>
              <a:t>equal-sized</a:t>
            </a:r>
            <a:r>
              <a:rPr sz="1100" spc="14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parts</a:t>
            </a:r>
            <a:endParaRPr sz="1100" dirty="0">
              <a:cs typeface="PMingLiU"/>
            </a:endParaRPr>
          </a:p>
          <a:p>
            <a:pPr marL="170180" marR="55880">
              <a:lnSpc>
                <a:spcPct val="102600"/>
              </a:lnSpc>
            </a:pPr>
            <a:r>
              <a:rPr sz="1100" i="1" spc="55" dirty="0">
                <a:cs typeface="Times New Roman"/>
              </a:rPr>
              <a:t>C</a:t>
            </a:r>
            <a:r>
              <a:rPr sz="1200" spc="82" baseline="-10416" dirty="0">
                <a:cs typeface="PMingLiU"/>
              </a:rPr>
              <a:t>1</a:t>
            </a:r>
            <a:r>
              <a:rPr sz="1100" i="1" spc="5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55" dirty="0">
                <a:cs typeface="Times New Roman"/>
              </a:rPr>
              <a:t>C</a:t>
            </a:r>
            <a:r>
              <a:rPr sz="1200" spc="82" baseline="-10416" dirty="0">
                <a:cs typeface="PMingLiU"/>
              </a:rPr>
              <a:t>2</a:t>
            </a:r>
            <a:r>
              <a:rPr sz="1100" i="1" spc="5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10" dirty="0">
                <a:cs typeface="Times New Roman"/>
              </a:rPr>
              <a:t>C</a:t>
            </a:r>
            <a:r>
              <a:rPr sz="1200" i="1" spc="165" baseline="-10416" dirty="0">
                <a:cs typeface="Times New Roman"/>
              </a:rPr>
              <a:t>K</a:t>
            </a:r>
            <a:r>
              <a:rPr sz="1200" i="1" spc="-142" baseline="-10416" dirty="0">
                <a:cs typeface="Times New Roman"/>
              </a:rPr>
              <a:t> </a:t>
            </a:r>
            <a:r>
              <a:rPr sz="1100" spc="40" dirty="0">
                <a:cs typeface="PMingLiU"/>
              </a:rPr>
              <a:t>.</a:t>
            </a:r>
            <a:r>
              <a:rPr sz="1100" spc="195" dirty="0">
                <a:cs typeface="PMingLiU"/>
              </a:rPr>
              <a:t> </a:t>
            </a:r>
            <a:r>
              <a:rPr sz="1100" i="1" spc="65" dirty="0">
                <a:cs typeface="Times New Roman"/>
              </a:rPr>
              <a:t>C</a:t>
            </a:r>
            <a:r>
              <a:rPr sz="1200" i="1" spc="97" baseline="-13888" dirty="0">
                <a:cs typeface="Times New Roman"/>
              </a:rPr>
              <a:t>k</a:t>
            </a:r>
            <a:r>
              <a:rPr sz="1200" i="1" spc="345" baseline="-13888" dirty="0">
                <a:cs typeface="Times New Roman"/>
              </a:rPr>
              <a:t> </a:t>
            </a:r>
            <a:r>
              <a:rPr sz="1100" spc="60" dirty="0">
                <a:cs typeface="PMingLiU"/>
              </a:rPr>
              <a:t>denotes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indices</a:t>
            </a:r>
            <a:r>
              <a:rPr sz="1100" spc="75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observations  in </a:t>
            </a:r>
            <a:r>
              <a:rPr sz="1100" spc="95" dirty="0">
                <a:cs typeface="PMingLiU"/>
              </a:rPr>
              <a:t>part </a:t>
            </a:r>
            <a:r>
              <a:rPr sz="1100" i="1" spc="75" dirty="0">
                <a:cs typeface="Times New Roman"/>
              </a:rPr>
              <a:t>k</a:t>
            </a:r>
            <a:r>
              <a:rPr sz="1100" spc="75" dirty="0">
                <a:cs typeface="PMingLiU"/>
              </a:rPr>
              <a:t>. There </a:t>
            </a:r>
            <a:r>
              <a:rPr sz="1100" spc="60" dirty="0">
                <a:cs typeface="PMingLiU"/>
              </a:rPr>
              <a:t>are </a:t>
            </a:r>
            <a:r>
              <a:rPr sz="1100" i="1" spc="95" dirty="0">
                <a:cs typeface="Times New Roman"/>
              </a:rPr>
              <a:t>n</a:t>
            </a:r>
            <a:r>
              <a:rPr sz="1200" i="1" spc="142" baseline="-13888" dirty="0">
                <a:cs typeface="Times New Roman"/>
              </a:rPr>
              <a:t>k </a:t>
            </a:r>
            <a:r>
              <a:rPr sz="1100" spc="50" dirty="0">
                <a:cs typeface="PMingLiU"/>
              </a:rPr>
              <a:t>observations in </a:t>
            </a:r>
            <a:r>
              <a:rPr sz="1100" spc="95" dirty="0">
                <a:cs typeface="PMingLiU"/>
              </a:rPr>
              <a:t>part </a:t>
            </a:r>
            <a:r>
              <a:rPr sz="1100" i="1" spc="60" dirty="0">
                <a:cs typeface="Times New Roman"/>
              </a:rPr>
              <a:t>k</a:t>
            </a:r>
            <a:r>
              <a:rPr sz="1100" spc="60" dirty="0">
                <a:cs typeface="PMingLiU"/>
              </a:rPr>
              <a:t>: </a:t>
            </a:r>
            <a:r>
              <a:rPr sz="1100" dirty="0">
                <a:cs typeface="PMingLiU"/>
              </a:rPr>
              <a:t>if </a:t>
            </a:r>
            <a:r>
              <a:rPr sz="1100" i="1" spc="100" dirty="0">
                <a:cs typeface="Times New Roman"/>
              </a:rPr>
              <a:t>n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 </a:t>
            </a:r>
            <a:r>
              <a:rPr sz="1100" spc="55" dirty="0">
                <a:cs typeface="PMingLiU"/>
              </a:rPr>
              <a:t>multiple </a:t>
            </a:r>
            <a:r>
              <a:rPr sz="1100" spc="5" dirty="0">
                <a:cs typeface="PMingLiU"/>
              </a:rPr>
              <a:t>of </a:t>
            </a:r>
            <a:r>
              <a:rPr sz="1100" i="1" spc="155" dirty="0">
                <a:cs typeface="Times New Roman"/>
              </a:rPr>
              <a:t>K</a:t>
            </a:r>
            <a:r>
              <a:rPr sz="1100" spc="155" dirty="0">
                <a:cs typeface="PMingLiU"/>
              </a:rPr>
              <a:t>, </a:t>
            </a:r>
            <a:r>
              <a:rPr sz="1100" spc="80" dirty="0">
                <a:cs typeface="PMingLiU"/>
              </a:rPr>
              <a:t>then </a:t>
            </a:r>
            <a:r>
              <a:rPr sz="1100" i="1" spc="95" dirty="0">
                <a:cs typeface="Times New Roman"/>
              </a:rPr>
              <a:t>n</a:t>
            </a:r>
            <a:r>
              <a:rPr sz="1200" i="1" spc="142" baseline="-13888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</a:t>
            </a:r>
            <a:r>
              <a:rPr sz="1100" spc="85" dirty="0">
                <a:cs typeface="PMingLiU"/>
              </a:rPr>
              <a:t> </a:t>
            </a:r>
            <a:r>
              <a:rPr sz="1100" i="1" spc="160" dirty="0">
                <a:cs typeface="Times New Roman"/>
              </a:rPr>
              <a:t>n/K</a:t>
            </a:r>
            <a:r>
              <a:rPr sz="1100" spc="160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170180" indent="-133350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70815" algn="l"/>
              </a:tabLst>
            </a:pPr>
            <a:endParaRPr lang="en-US" sz="1100" spc="80" dirty="0">
              <a:cs typeface="PMingLiU"/>
            </a:endParaRPr>
          </a:p>
          <a:p>
            <a:pPr marL="170180" indent="-133350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70815" algn="l"/>
              </a:tabLst>
            </a:pPr>
            <a:r>
              <a:rPr sz="1100" spc="80" dirty="0">
                <a:cs typeface="PMingLiU"/>
              </a:rPr>
              <a:t>Compute</a:t>
            </a:r>
            <a:endParaRPr sz="1100" dirty="0"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450" y="2187575"/>
            <a:ext cx="84010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where</a:t>
            </a:r>
            <a:endParaRPr sz="1100" dirty="0"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77581" y="1763685"/>
            <a:ext cx="1720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44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B13C89D-BD86-4009-9AC1-A5AE4066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574645"/>
            <a:ext cx="1603462" cy="5698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B562B6-A110-4888-8B3D-692ED802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42" y="2408513"/>
            <a:ext cx="2413105" cy="316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547" y="211465"/>
            <a:ext cx="34645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Cross-Validation </a:t>
            </a:r>
            <a:r>
              <a:rPr spc="-40" dirty="0">
                <a:latin typeface="+mn-lt"/>
              </a:rPr>
              <a:t>for </a:t>
            </a:r>
            <a:r>
              <a:rPr spc="-15" dirty="0">
                <a:latin typeface="+mn-lt"/>
              </a:rPr>
              <a:t>Classification</a:t>
            </a:r>
            <a:r>
              <a:rPr spc="-130" dirty="0">
                <a:latin typeface="+mn-lt"/>
              </a:rPr>
              <a:t> </a:t>
            </a:r>
            <a:r>
              <a:rPr spc="-25" dirty="0">
                <a:latin typeface="+mn-lt"/>
              </a:rPr>
              <a:t>Problems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91858" y="878934"/>
            <a:ext cx="3108592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880" indent="-132715">
              <a:lnSpc>
                <a:spcPts val="1225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835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estimated </a:t>
            </a:r>
            <a:r>
              <a:rPr sz="1100" spc="85" dirty="0">
                <a:cs typeface="PMingLiU"/>
              </a:rPr>
              <a:t>standard </a:t>
            </a:r>
            <a:r>
              <a:rPr sz="1100" spc="60" dirty="0">
                <a:cs typeface="PMingLiU"/>
              </a:rPr>
              <a:t>deviation </a:t>
            </a:r>
            <a:r>
              <a:rPr sz="1100" spc="5" dirty="0">
                <a:cs typeface="PMingLiU"/>
              </a:rPr>
              <a:t>of </a:t>
            </a:r>
            <a:r>
              <a:rPr sz="1100" spc="120" dirty="0">
                <a:cs typeface="PMingLiU"/>
              </a:rPr>
              <a:t>CV</a:t>
            </a:r>
            <a:r>
              <a:rPr sz="1200" i="1" spc="179" baseline="-10416" dirty="0">
                <a:cs typeface="Times New Roman"/>
              </a:rPr>
              <a:t>K</a:t>
            </a:r>
            <a:r>
              <a:rPr sz="1200" i="1" spc="419" baseline="-10416" dirty="0">
                <a:cs typeface="Times New Roman"/>
              </a:rPr>
              <a:t> </a:t>
            </a:r>
            <a:r>
              <a:rPr sz="1100" spc="20" dirty="0">
                <a:cs typeface="PMingLiU"/>
              </a:rPr>
              <a:t>is</a:t>
            </a:r>
            <a:endParaRPr sz="1100" dirty="0">
              <a:cs typeface="PMingLiU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8307" y="2187575"/>
            <a:ext cx="3606800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useful </a:t>
            </a:r>
            <a:r>
              <a:rPr sz="1100" spc="65" dirty="0">
                <a:cs typeface="PMingLiU"/>
              </a:rPr>
              <a:t>estimate, </a:t>
            </a:r>
            <a:r>
              <a:rPr sz="1100" spc="100" dirty="0">
                <a:cs typeface="PMingLiU"/>
              </a:rPr>
              <a:t>but </a:t>
            </a:r>
            <a:r>
              <a:rPr sz="1100" spc="60" dirty="0">
                <a:cs typeface="PMingLiU"/>
              </a:rPr>
              <a:t>strictly </a:t>
            </a:r>
            <a:r>
              <a:rPr sz="1100" spc="50" dirty="0">
                <a:cs typeface="PMingLiU"/>
              </a:rPr>
              <a:t>speaking, </a:t>
            </a:r>
            <a:r>
              <a:rPr sz="1100" spc="80" dirty="0">
                <a:cs typeface="PMingLiU"/>
              </a:rPr>
              <a:t>not </a:t>
            </a:r>
            <a:r>
              <a:rPr sz="1100" spc="60" dirty="0">
                <a:cs typeface="PMingLiU"/>
              </a:rPr>
              <a:t>quite  </a:t>
            </a:r>
            <a:r>
              <a:rPr sz="1100" spc="40" dirty="0">
                <a:cs typeface="PMingLiU"/>
              </a:rPr>
              <a:t>valid. </a:t>
            </a:r>
            <a:r>
              <a:rPr sz="1100" i="1" spc="70" dirty="0">
                <a:solidFill>
                  <a:srgbClr val="009900"/>
                </a:solidFill>
                <a:cs typeface="Times New Roman"/>
              </a:rPr>
              <a:t>Why</a:t>
            </a:r>
            <a:r>
              <a:rPr sz="1100" i="1" spc="-55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not?</a:t>
            </a:r>
            <a:endParaRPr sz="1100" dirty="0">
              <a:cs typeface="Times New Roman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2F4A80F-187C-40AB-9610-75D2FFF0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75555"/>
            <a:ext cx="3067050" cy="8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194434"/>
            <a:ext cx="3429000" cy="6456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05: Cross validation and bootstrapping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6F2E-2F19-4CC2-BAA7-52F10933B1B7}"/>
              </a:ext>
            </a:extLst>
          </p:cNvPr>
          <p:cNvSpPr txBox="1"/>
          <p:nvPr/>
        </p:nvSpPr>
        <p:spPr>
          <a:xfrm>
            <a:off x="266700" y="1003190"/>
            <a:ext cx="4495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400" b="0" i="0" dirty="0">
                <a:solidFill>
                  <a:srgbClr val="000000"/>
                </a:solidFill>
                <a:effectLst/>
              </a:rPr>
              <a:t>“Experts often possess more data than judgment.”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323850" y="1361043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800" b="0" i="0" u="none" strike="noStrike" baseline="0" dirty="0">
                <a:solidFill>
                  <a:srgbClr val="231F20"/>
                </a:solidFill>
                <a:cs typeface="Arial" panose="020B0604020202020204" pitchFamily="34" charset="0"/>
              </a:rPr>
              <a:t>-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Colin Powell</a:t>
            </a:r>
          </a:p>
        </p:txBody>
      </p:sp>
      <p:pic>
        <p:nvPicPr>
          <p:cNvPr id="1026" name="Picture 2" descr="Colin Powell - Education, Quotes &amp; Book - Biography">
            <a:extLst>
              <a:ext uri="{FF2B5EF4-FFF2-40B4-BE49-F238E27FC236}">
                <a16:creationId xmlns:a16="http://schemas.microsoft.com/office/drawing/2014/main" id="{E6710C8E-1632-4C44-B526-9FAD2FE6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01775"/>
            <a:ext cx="1654175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146" y="211465"/>
            <a:ext cx="26631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Cross-validation: right </a:t>
            </a:r>
            <a:r>
              <a:rPr spc="-30" dirty="0">
                <a:latin typeface="+mn-lt"/>
              </a:rPr>
              <a:t>and</a:t>
            </a:r>
            <a:r>
              <a:rPr spc="-95" dirty="0">
                <a:latin typeface="+mn-lt"/>
              </a:rPr>
              <a:t> </a:t>
            </a:r>
            <a:r>
              <a:rPr spc="-35" dirty="0">
                <a:latin typeface="+mn-lt"/>
              </a:rPr>
              <a:t>wrong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839432"/>
            <a:ext cx="3708400" cy="20408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28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Consider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simple </a:t>
            </a:r>
            <a:r>
              <a:rPr sz="1100" spc="25" dirty="0">
                <a:cs typeface="PMingLiU"/>
              </a:rPr>
              <a:t>classifier </a:t>
            </a:r>
            <a:r>
              <a:rPr sz="1100" spc="55" dirty="0">
                <a:cs typeface="PMingLiU"/>
              </a:rPr>
              <a:t>applied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some </a:t>
            </a:r>
            <a:r>
              <a:rPr sz="1100" spc="35" dirty="0">
                <a:cs typeface="PMingLiU"/>
              </a:rPr>
              <a:t>two-class </a:t>
            </a:r>
            <a:r>
              <a:rPr sz="1100" spc="80" dirty="0">
                <a:cs typeface="PMingLiU"/>
              </a:rPr>
              <a:t>data:</a:t>
            </a:r>
            <a:endParaRPr sz="1100">
              <a:cs typeface="PMingLiU"/>
            </a:endParaRPr>
          </a:p>
          <a:p>
            <a:pPr marL="422275" marR="27940" lvl="1" indent="-168275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AutoNum type="arabicPeriod"/>
              <a:tabLst>
                <a:tab pos="422275" algn="l"/>
              </a:tabLst>
            </a:pPr>
            <a:r>
              <a:rPr sz="1000" spc="70" dirty="0">
                <a:cs typeface="PMingLiU"/>
              </a:rPr>
              <a:t>Starting </a:t>
            </a:r>
            <a:r>
              <a:rPr sz="1000" spc="65" dirty="0">
                <a:cs typeface="PMingLiU"/>
              </a:rPr>
              <a:t>with </a:t>
            </a:r>
            <a:r>
              <a:rPr sz="1000" spc="25" dirty="0">
                <a:cs typeface="PMingLiU"/>
              </a:rPr>
              <a:t>5000 </a:t>
            </a:r>
            <a:r>
              <a:rPr sz="1000" spc="55" dirty="0">
                <a:cs typeface="PMingLiU"/>
              </a:rPr>
              <a:t>predictors </a:t>
            </a:r>
            <a:r>
              <a:rPr sz="1000" spc="80" dirty="0">
                <a:cs typeface="PMingLiU"/>
              </a:rPr>
              <a:t>and </a:t>
            </a:r>
            <a:r>
              <a:rPr sz="1000" spc="25" dirty="0">
                <a:cs typeface="PMingLiU"/>
              </a:rPr>
              <a:t>50 </a:t>
            </a:r>
            <a:r>
              <a:rPr sz="1000" spc="45" dirty="0">
                <a:cs typeface="PMingLiU"/>
              </a:rPr>
              <a:t>samples, </a:t>
            </a:r>
            <a:r>
              <a:rPr sz="1000" spc="35" dirty="0">
                <a:cs typeface="PMingLiU"/>
              </a:rPr>
              <a:t>find </a:t>
            </a:r>
            <a:r>
              <a:rPr sz="1000" spc="75" dirty="0">
                <a:cs typeface="PMingLiU"/>
              </a:rPr>
              <a:t>the </a:t>
            </a:r>
            <a:r>
              <a:rPr sz="1000" spc="25" dirty="0">
                <a:cs typeface="PMingLiU"/>
              </a:rPr>
              <a:t>100  </a:t>
            </a:r>
            <a:r>
              <a:rPr sz="1000" spc="55" dirty="0">
                <a:cs typeface="PMingLiU"/>
              </a:rPr>
              <a:t>predictors </a:t>
            </a:r>
            <a:r>
              <a:rPr sz="1000" spc="50" dirty="0">
                <a:cs typeface="PMingLiU"/>
              </a:rPr>
              <a:t>having </a:t>
            </a:r>
            <a:r>
              <a:rPr sz="1000" spc="75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largest correlation </a:t>
            </a:r>
            <a:r>
              <a:rPr sz="1000" spc="65" dirty="0">
                <a:cs typeface="PMingLiU"/>
              </a:rPr>
              <a:t>with </a:t>
            </a:r>
            <a:r>
              <a:rPr sz="1000" spc="75" dirty="0">
                <a:cs typeface="PMingLiU"/>
              </a:rPr>
              <a:t>the </a:t>
            </a:r>
            <a:r>
              <a:rPr sz="1000" spc="35" dirty="0">
                <a:cs typeface="PMingLiU"/>
              </a:rPr>
              <a:t>class  </a:t>
            </a:r>
            <a:r>
              <a:rPr sz="1000" spc="40" dirty="0">
                <a:cs typeface="PMingLiU"/>
              </a:rPr>
              <a:t>labels.</a:t>
            </a:r>
            <a:endParaRPr sz="1000">
              <a:cs typeface="PMingLiU"/>
            </a:endParaRPr>
          </a:p>
          <a:p>
            <a:pPr marL="422275" marR="30480" lvl="1" indent="-168275">
              <a:lnSpc>
                <a:spcPts val="1200"/>
              </a:lnSpc>
              <a:spcBef>
                <a:spcPts val="30"/>
              </a:spcBef>
              <a:buClr>
                <a:srgbClr val="3333B2"/>
              </a:buClr>
              <a:buAutoNum type="arabicPeriod"/>
              <a:tabLst>
                <a:tab pos="422275" algn="l"/>
              </a:tabLst>
            </a:pPr>
            <a:r>
              <a:rPr sz="1000" spc="35" dirty="0">
                <a:cs typeface="PMingLiU"/>
              </a:rPr>
              <a:t>We </a:t>
            </a:r>
            <a:r>
              <a:rPr sz="1000" spc="75" dirty="0">
                <a:cs typeface="PMingLiU"/>
              </a:rPr>
              <a:t>then </a:t>
            </a:r>
            <a:r>
              <a:rPr sz="1000" spc="60" dirty="0">
                <a:cs typeface="PMingLiU"/>
              </a:rPr>
              <a:t>apply </a:t>
            </a:r>
            <a:r>
              <a:rPr sz="1000" spc="80" dirty="0">
                <a:cs typeface="PMingLiU"/>
              </a:rPr>
              <a:t>a </a:t>
            </a:r>
            <a:r>
              <a:rPr sz="1000" spc="25" dirty="0">
                <a:cs typeface="PMingLiU"/>
              </a:rPr>
              <a:t>classifier </a:t>
            </a:r>
            <a:r>
              <a:rPr sz="1000" spc="45" dirty="0">
                <a:cs typeface="PMingLiU"/>
              </a:rPr>
              <a:t>such </a:t>
            </a:r>
            <a:r>
              <a:rPr sz="1000" spc="50" dirty="0">
                <a:cs typeface="PMingLiU"/>
              </a:rPr>
              <a:t>as </a:t>
            </a:r>
            <a:r>
              <a:rPr sz="1000" spc="35" dirty="0">
                <a:cs typeface="PMingLiU"/>
              </a:rPr>
              <a:t>logistic </a:t>
            </a:r>
            <a:r>
              <a:rPr sz="1000" spc="40" dirty="0">
                <a:cs typeface="PMingLiU"/>
              </a:rPr>
              <a:t>regression, </a:t>
            </a:r>
            <a:r>
              <a:rPr sz="1000" spc="45" dirty="0">
                <a:cs typeface="PMingLiU"/>
              </a:rPr>
              <a:t>using  only </a:t>
            </a:r>
            <a:r>
              <a:rPr sz="1000" spc="55" dirty="0">
                <a:cs typeface="PMingLiU"/>
              </a:rPr>
              <a:t>these </a:t>
            </a:r>
            <a:r>
              <a:rPr sz="1000" spc="25" dirty="0">
                <a:cs typeface="PMingLiU"/>
              </a:rPr>
              <a:t>100</a:t>
            </a:r>
            <a:r>
              <a:rPr sz="1000" spc="105" dirty="0">
                <a:cs typeface="PMingLiU"/>
              </a:rPr>
              <a:t> </a:t>
            </a:r>
            <a:r>
              <a:rPr sz="1000" spc="55" dirty="0">
                <a:cs typeface="PMingLiU"/>
              </a:rPr>
              <a:t>predictors.</a:t>
            </a:r>
            <a:endParaRPr sz="1000">
              <a:cs typeface="PMingLiU"/>
            </a:endParaRPr>
          </a:p>
          <a:p>
            <a:pPr marL="144780" marR="387985">
              <a:lnSpc>
                <a:spcPct val="102699"/>
              </a:lnSpc>
              <a:spcBef>
                <a:spcPts val="770"/>
              </a:spcBef>
            </a:pPr>
            <a:r>
              <a:rPr sz="1100" spc="35" dirty="0">
                <a:cs typeface="PMingLiU"/>
              </a:rPr>
              <a:t>How </a:t>
            </a:r>
            <a:r>
              <a:rPr sz="1100" spc="55" dirty="0">
                <a:cs typeface="PMingLiU"/>
              </a:rPr>
              <a:t>do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estimate </a:t>
            </a:r>
            <a:r>
              <a:rPr sz="1100" spc="80" dirty="0">
                <a:cs typeface="PMingLiU"/>
              </a:rPr>
              <a:t>the test </a:t>
            </a:r>
            <a:r>
              <a:rPr sz="1100" spc="60" dirty="0">
                <a:cs typeface="PMingLiU"/>
              </a:rPr>
              <a:t>set </a:t>
            </a:r>
            <a:r>
              <a:rPr sz="1100" spc="55" dirty="0">
                <a:cs typeface="PMingLiU"/>
              </a:rPr>
              <a:t>performance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this  </a:t>
            </a:r>
            <a:r>
              <a:rPr sz="1100" spc="30" dirty="0">
                <a:cs typeface="PMingLiU"/>
              </a:rPr>
              <a:t>classifier?</a:t>
            </a:r>
            <a:endParaRPr sz="1100">
              <a:cs typeface="PMingLiU"/>
            </a:endParaRPr>
          </a:p>
          <a:p>
            <a:pPr marL="144780" marR="101600">
              <a:lnSpc>
                <a:spcPct val="102699"/>
              </a:lnSpc>
              <a:spcBef>
                <a:spcPts val="595"/>
              </a:spcBef>
            </a:pPr>
            <a:r>
              <a:rPr sz="1100" spc="90" dirty="0">
                <a:cs typeface="PMingLiU"/>
              </a:rPr>
              <a:t>Can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apply </a:t>
            </a:r>
            <a:r>
              <a:rPr sz="1100" spc="45" dirty="0">
                <a:cs typeface="PMingLiU"/>
              </a:rPr>
              <a:t>cross-validation </a:t>
            </a:r>
            <a:r>
              <a:rPr sz="1100" spc="50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step </a:t>
            </a:r>
            <a:r>
              <a:rPr sz="1100" spc="35" dirty="0">
                <a:cs typeface="PMingLiU"/>
              </a:rPr>
              <a:t>2, </a:t>
            </a:r>
            <a:r>
              <a:rPr sz="1100" spc="55" dirty="0">
                <a:cs typeface="PMingLiU"/>
              </a:rPr>
              <a:t>forgetting </a:t>
            </a:r>
            <a:r>
              <a:rPr sz="1100" spc="90" dirty="0">
                <a:cs typeface="PMingLiU"/>
              </a:rPr>
              <a:t>about  </a:t>
            </a:r>
            <a:r>
              <a:rPr sz="1100" spc="65" dirty="0">
                <a:cs typeface="PMingLiU"/>
              </a:rPr>
              <a:t>step</a:t>
            </a:r>
            <a:r>
              <a:rPr sz="1100" spc="7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1?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0272" y="211465"/>
            <a:ext cx="3473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cs typeface="Georgia"/>
              </a:rPr>
              <a:t>NO!</a:t>
            </a:r>
            <a:endParaRPr sz="1400"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739775"/>
            <a:ext cx="4114800" cy="217251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7810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45" dirty="0">
                <a:cs typeface="PMingLiU"/>
              </a:rPr>
              <a:t>would </a:t>
            </a:r>
            <a:r>
              <a:rPr sz="1100" spc="40" dirty="0">
                <a:cs typeface="PMingLiU"/>
              </a:rPr>
              <a:t>ignore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fact </a:t>
            </a:r>
            <a:r>
              <a:rPr sz="1100" spc="110" dirty="0">
                <a:cs typeface="PMingLiU"/>
              </a:rPr>
              <a:t>that </a:t>
            </a:r>
            <a:r>
              <a:rPr sz="1100" spc="50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Step </a:t>
            </a:r>
            <a:r>
              <a:rPr sz="1100" spc="35" dirty="0">
                <a:cs typeface="PMingLiU"/>
              </a:rPr>
              <a:t>1,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procedure </a:t>
            </a:r>
            <a:r>
              <a:rPr sz="1100" spc="60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has </a:t>
            </a:r>
            <a:r>
              <a:rPr sz="1100" i="1" spc="-10" dirty="0">
                <a:solidFill>
                  <a:srgbClr val="009900"/>
                </a:solidFill>
                <a:cs typeface="Times New Roman"/>
              </a:rPr>
              <a:t>already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seen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the </a:t>
            </a:r>
            <a:r>
              <a:rPr sz="1100" i="1" spc="-25" dirty="0">
                <a:solidFill>
                  <a:srgbClr val="009900"/>
                </a:solidFill>
                <a:cs typeface="Times New Roman"/>
              </a:rPr>
              <a:t>labels </a:t>
            </a:r>
            <a:r>
              <a:rPr sz="1100" i="1" spc="15" dirty="0">
                <a:solidFill>
                  <a:srgbClr val="009900"/>
                </a:solidFill>
                <a:cs typeface="Times New Roman"/>
              </a:rPr>
              <a:t>of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training data</a:t>
            </a:r>
            <a:r>
              <a:rPr sz="1100" spc="20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 </a:t>
            </a:r>
            <a:r>
              <a:rPr sz="1100" spc="75" dirty="0">
                <a:cs typeface="PMingLiU"/>
              </a:rPr>
              <a:t>made  </a:t>
            </a:r>
            <a:r>
              <a:rPr sz="1100" spc="45" dirty="0">
                <a:cs typeface="PMingLiU"/>
              </a:rPr>
              <a:t>use </a:t>
            </a:r>
            <a:r>
              <a:rPr sz="1100" spc="5" dirty="0">
                <a:cs typeface="PMingLiU"/>
              </a:rPr>
              <a:t>of </a:t>
            </a:r>
            <a:r>
              <a:rPr sz="1100" spc="75" dirty="0">
                <a:cs typeface="PMingLiU"/>
              </a:rPr>
              <a:t>them. </a:t>
            </a: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form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training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must </a:t>
            </a:r>
            <a:r>
              <a:rPr sz="1100" spc="70" dirty="0">
                <a:cs typeface="PMingLiU"/>
              </a:rPr>
              <a:t>be  </a:t>
            </a:r>
            <a:r>
              <a:rPr sz="1100" spc="50" dirty="0">
                <a:cs typeface="PMingLiU"/>
              </a:rPr>
              <a:t>included in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validation</a:t>
            </a:r>
            <a:r>
              <a:rPr sz="1100" spc="114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process.</a:t>
            </a:r>
            <a:endParaRPr lang="en-US" sz="1100" spc="45" dirty="0">
              <a:cs typeface="PMingLiU"/>
            </a:endParaRPr>
          </a:p>
          <a:p>
            <a:pPr marL="144780" marR="7810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easy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simulate </a:t>
            </a:r>
            <a:r>
              <a:rPr sz="1100" spc="45" dirty="0">
                <a:cs typeface="PMingLiU"/>
              </a:rPr>
              <a:t>realistic </a:t>
            </a:r>
            <a:r>
              <a:rPr sz="1100" spc="95" dirty="0">
                <a:cs typeface="PMingLiU"/>
              </a:rPr>
              <a:t>data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class </a:t>
            </a:r>
            <a:r>
              <a:rPr sz="1100" spc="45" dirty="0">
                <a:cs typeface="PMingLiU"/>
              </a:rPr>
              <a:t>labels  </a:t>
            </a:r>
            <a:r>
              <a:rPr sz="1100" spc="65" dirty="0">
                <a:cs typeface="PMingLiU"/>
              </a:rPr>
              <a:t>independent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outcome, </a:t>
            </a:r>
            <a:r>
              <a:rPr sz="1100" spc="25" dirty="0">
                <a:cs typeface="PMingLiU"/>
              </a:rPr>
              <a:t>so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true test </a:t>
            </a:r>
            <a:r>
              <a:rPr sz="1100" spc="55" dirty="0">
                <a:cs typeface="PMingLiU"/>
              </a:rPr>
              <a:t>error </a:t>
            </a:r>
            <a:r>
              <a:rPr sz="1100" spc="80" dirty="0">
                <a:cs typeface="PMingLiU"/>
              </a:rPr>
              <a:t>=</a:t>
            </a:r>
            <a:r>
              <a:rPr lang="en-US" sz="1100" spc="8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50%,  </a:t>
            </a:r>
            <a:r>
              <a:rPr sz="1100" spc="100" dirty="0">
                <a:cs typeface="PMingLiU"/>
              </a:rPr>
              <a:t>but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CV </a:t>
            </a:r>
            <a:r>
              <a:rPr sz="1100" spc="55" dirty="0">
                <a:cs typeface="PMingLiU"/>
              </a:rPr>
              <a:t>error </a:t>
            </a:r>
            <a:r>
              <a:rPr sz="1100" spc="65" dirty="0">
                <a:cs typeface="PMingLiU"/>
              </a:rPr>
              <a:t>estimate </a:t>
            </a:r>
            <a:r>
              <a:rPr sz="1100" spc="110" dirty="0">
                <a:cs typeface="PMingLiU"/>
              </a:rPr>
              <a:t>that </a:t>
            </a:r>
            <a:r>
              <a:rPr sz="1100" spc="40" dirty="0">
                <a:cs typeface="PMingLiU"/>
              </a:rPr>
              <a:t>ignores </a:t>
            </a:r>
            <a:r>
              <a:rPr sz="1100" spc="70" dirty="0">
                <a:cs typeface="PMingLiU"/>
              </a:rPr>
              <a:t>Step </a:t>
            </a:r>
            <a:r>
              <a:rPr sz="1100" spc="25" dirty="0">
                <a:cs typeface="PMingLiU"/>
              </a:rPr>
              <a:t>1 </a:t>
            </a:r>
            <a:r>
              <a:rPr sz="1100" spc="20" dirty="0">
                <a:cs typeface="PMingLiU"/>
              </a:rPr>
              <a:t>is</a:t>
            </a:r>
            <a:r>
              <a:rPr sz="1100" spc="145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zero!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100" i="1" spc="50" dirty="0">
                <a:solidFill>
                  <a:srgbClr val="009900"/>
                </a:solidFill>
                <a:cs typeface="Times New Roman"/>
              </a:rPr>
              <a:t>Try 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to </a:t>
            </a:r>
            <a:r>
              <a:rPr sz="1100" i="1" spc="5" dirty="0">
                <a:solidFill>
                  <a:srgbClr val="009900"/>
                </a:solidFill>
                <a:cs typeface="Times New Roman"/>
              </a:rPr>
              <a:t>do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this</a:t>
            </a:r>
            <a:r>
              <a:rPr sz="1100" i="1" spc="85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Times New Roman"/>
              </a:rPr>
              <a:t>yourself</a:t>
            </a:r>
            <a:endParaRPr lang="en-US" sz="1100" i="1" spc="15" dirty="0">
              <a:solidFill>
                <a:srgbClr val="009900"/>
              </a:solidFill>
              <a:cs typeface="Times New Roman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endParaRPr sz="1100" dirty="0">
              <a:cs typeface="Times New Roman"/>
            </a:endParaRPr>
          </a:p>
          <a:p>
            <a:pPr marL="144780" marR="48958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have </a:t>
            </a:r>
            <a:r>
              <a:rPr sz="1100" spc="40" dirty="0">
                <a:cs typeface="PMingLiU"/>
              </a:rPr>
              <a:t>seen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error </a:t>
            </a:r>
            <a:r>
              <a:rPr sz="1100" spc="75" dirty="0">
                <a:cs typeface="PMingLiU"/>
              </a:rPr>
              <a:t>made </a:t>
            </a:r>
            <a:r>
              <a:rPr sz="1100" spc="50" dirty="0">
                <a:cs typeface="PMingLiU"/>
              </a:rPr>
              <a:t>in </a:t>
            </a:r>
            <a:r>
              <a:rPr sz="1100" spc="75" dirty="0">
                <a:cs typeface="PMingLiU"/>
              </a:rPr>
              <a:t>many </a:t>
            </a:r>
            <a:r>
              <a:rPr sz="1100" spc="55" dirty="0">
                <a:cs typeface="PMingLiU"/>
              </a:rPr>
              <a:t>high </a:t>
            </a:r>
            <a:r>
              <a:rPr sz="1100" spc="30" dirty="0">
                <a:cs typeface="PMingLiU"/>
              </a:rPr>
              <a:t>profile  </a:t>
            </a:r>
            <a:r>
              <a:rPr sz="1100" spc="40" dirty="0">
                <a:cs typeface="PMingLiU"/>
              </a:rPr>
              <a:t>genomics</a:t>
            </a:r>
            <a:r>
              <a:rPr sz="1100" spc="7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papers.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ake approves/disapproves meme template blank">
            <a:extLst>
              <a:ext uri="{FF2B5EF4-FFF2-40B4-BE49-F238E27FC236}">
                <a16:creationId xmlns:a16="http://schemas.microsoft.com/office/drawing/2014/main" id="{204B94E8-62D5-46A9-9AE5-9947B819A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0"/>
          <a:stretch/>
        </p:blipFill>
        <p:spPr bwMode="auto">
          <a:xfrm>
            <a:off x="323850" y="627733"/>
            <a:ext cx="1143000" cy="23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175" y="211465"/>
            <a:ext cx="215328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spc="-40" dirty="0">
                <a:latin typeface="+mn-lt"/>
              </a:rPr>
              <a:t>Wrong </a:t>
            </a:r>
            <a:r>
              <a:rPr spc="-30" dirty="0">
                <a:latin typeface="+mn-lt"/>
              </a:rPr>
              <a:t>and </a:t>
            </a:r>
            <a:r>
              <a:rPr dirty="0">
                <a:latin typeface="+mn-lt"/>
              </a:rPr>
              <a:t>Right</a:t>
            </a:r>
            <a:r>
              <a:rPr spc="-75" dirty="0">
                <a:latin typeface="+mn-lt"/>
              </a:rPr>
              <a:t> </a:t>
            </a:r>
            <a:r>
              <a:rPr spc="-15" dirty="0">
                <a:latin typeface="+mn-lt"/>
              </a:rPr>
              <a:t>Way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3988" y="1120775"/>
            <a:ext cx="2990215" cy="131510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r>
              <a:rPr sz="1100" i="1" spc="20" dirty="0">
                <a:solidFill>
                  <a:srgbClr val="009900"/>
                </a:solidFill>
                <a:cs typeface="Times New Roman"/>
              </a:rPr>
              <a:t>Wrong: </a:t>
            </a:r>
            <a:r>
              <a:rPr sz="1100" spc="60" dirty="0">
                <a:cs typeface="PMingLiU"/>
              </a:rPr>
              <a:t>Apply </a:t>
            </a:r>
            <a:r>
              <a:rPr sz="1100" spc="45" dirty="0">
                <a:cs typeface="PMingLiU"/>
              </a:rPr>
              <a:t>cross-validation </a:t>
            </a:r>
            <a:r>
              <a:rPr sz="1100" spc="50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step</a:t>
            </a:r>
            <a:r>
              <a:rPr sz="1100" spc="4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2.</a:t>
            </a:r>
            <a:endParaRPr lang="en-US" sz="1100" spc="35" dirty="0">
              <a:cs typeface="PMingLiU"/>
            </a:endParaRPr>
          </a:p>
          <a:p>
            <a:pPr marL="1206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endParaRPr lang="en-US" sz="1100" spc="35" dirty="0">
              <a:cs typeface="PMingLiU"/>
            </a:endParaRPr>
          </a:p>
          <a:p>
            <a:pPr marL="1206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endParaRPr lang="en-US" sz="1100" spc="35" dirty="0">
              <a:cs typeface="PMingLiU"/>
            </a:endParaRPr>
          </a:p>
          <a:p>
            <a:pPr marL="1206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endParaRPr lang="en-US" sz="1100" spc="35" dirty="0">
              <a:cs typeface="PMingLiU"/>
            </a:endParaRPr>
          </a:p>
          <a:p>
            <a:pPr marL="1206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206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r>
              <a:rPr sz="1100" i="1" spc="15" dirty="0">
                <a:solidFill>
                  <a:srgbClr val="009900"/>
                </a:solidFill>
                <a:cs typeface="Times New Roman"/>
              </a:rPr>
              <a:t>Right: </a:t>
            </a:r>
            <a:r>
              <a:rPr sz="1100" spc="60" dirty="0">
                <a:cs typeface="PMingLiU"/>
              </a:rPr>
              <a:t>Apply </a:t>
            </a:r>
            <a:r>
              <a:rPr sz="1100" spc="45" dirty="0">
                <a:cs typeface="PMingLiU"/>
              </a:rPr>
              <a:t>cross-validation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steps </a:t>
            </a:r>
            <a:r>
              <a:rPr sz="1100" spc="25" dirty="0">
                <a:cs typeface="PMingLiU"/>
              </a:rPr>
              <a:t>1 </a:t>
            </a:r>
            <a:r>
              <a:rPr sz="1100" spc="85" dirty="0">
                <a:cs typeface="PMingLiU"/>
              </a:rPr>
              <a:t>and</a:t>
            </a:r>
            <a:r>
              <a:rPr sz="1100" spc="9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2.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0232" y="211465"/>
            <a:ext cx="947419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3333B2"/>
                </a:solidFill>
                <a:cs typeface="Georgia"/>
              </a:rPr>
              <a:t>Wrong</a:t>
            </a:r>
            <a:r>
              <a:rPr sz="1400" spc="70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15" dirty="0">
                <a:solidFill>
                  <a:srgbClr val="3333B2"/>
                </a:solidFill>
                <a:cs typeface="Georgia"/>
              </a:rPr>
              <a:t>Way</a:t>
            </a:r>
            <a:endParaRPr sz="1400"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8459" y="1216574"/>
            <a:ext cx="0" cy="1441450"/>
          </a:xfrm>
          <a:custGeom>
            <a:avLst/>
            <a:gdLst/>
            <a:ahLst/>
            <a:cxnLst/>
            <a:rect l="l" t="t" r="r" b="b"/>
            <a:pathLst>
              <a:path h="1441450">
                <a:moveTo>
                  <a:pt x="0" y="0"/>
                </a:moveTo>
                <a:lnTo>
                  <a:pt x="0" y="1441354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3425" y="992060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3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0610" y="1094001"/>
            <a:ext cx="26034" cy="51435"/>
          </a:xfrm>
          <a:custGeom>
            <a:avLst/>
            <a:gdLst/>
            <a:ahLst/>
            <a:cxnLst/>
            <a:rect l="l" t="t" r="r" b="b"/>
            <a:pathLst>
              <a:path w="26035" h="51434">
                <a:moveTo>
                  <a:pt x="0" y="0"/>
                </a:moveTo>
                <a:lnTo>
                  <a:pt x="12813" y="51246"/>
                </a:lnTo>
                <a:lnTo>
                  <a:pt x="25627" y="0"/>
                </a:lnTo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431" y="1889950"/>
            <a:ext cx="278130" cy="0"/>
          </a:xfrm>
          <a:custGeom>
            <a:avLst/>
            <a:gdLst/>
            <a:ahLst/>
            <a:cxnLst/>
            <a:rect l="l" t="t" r="r" b="b"/>
            <a:pathLst>
              <a:path w="278130">
                <a:moveTo>
                  <a:pt x="0" y="0"/>
                </a:moveTo>
                <a:lnTo>
                  <a:pt x="2780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431" y="1888045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3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194" y="1876388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5">
                <a:moveTo>
                  <a:pt x="0" y="25627"/>
                </a:moveTo>
                <a:lnTo>
                  <a:pt x="51247" y="12813"/>
                </a:lnTo>
                <a:lnTo>
                  <a:pt x="0" y="0"/>
                </a:lnTo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3946" y="1761082"/>
            <a:ext cx="544830" cy="0"/>
          </a:xfrm>
          <a:custGeom>
            <a:avLst/>
            <a:gdLst/>
            <a:ahLst/>
            <a:cxnLst/>
            <a:rect l="l" t="t" r="r" b="b"/>
            <a:pathLst>
              <a:path w="544830">
                <a:moveTo>
                  <a:pt x="0" y="0"/>
                </a:moveTo>
                <a:lnTo>
                  <a:pt x="544513" y="0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3946" y="2017324"/>
            <a:ext cx="544830" cy="0"/>
          </a:xfrm>
          <a:custGeom>
            <a:avLst/>
            <a:gdLst/>
            <a:ahLst/>
            <a:cxnLst/>
            <a:rect l="l" t="t" r="r" b="b"/>
            <a:pathLst>
              <a:path w="544830">
                <a:moveTo>
                  <a:pt x="0" y="0"/>
                </a:moveTo>
                <a:lnTo>
                  <a:pt x="544513" y="0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946" y="1504839"/>
            <a:ext cx="544830" cy="0"/>
          </a:xfrm>
          <a:custGeom>
            <a:avLst/>
            <a:gdLst/>
            <a:ahLst/>
            <a:cxnLst/>
            <a:rect l="l" t="t" r="r" b="b"/>
            <a:pathLst>
              <a:path w="544830">
                <a:moveTo>
                  <a:pt x="0" y="0"/>
                </a:moveTo>
                <a:lnTo>
                  <a:pt x="544513" y="0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3946" y="2305596"/>
            <a:ext cx="544830" cy="0"/>
          </a:xfrm>
          <a:custGeom>
            <a:avLst/>
            <a:gdLst/>
            <a:ahLst/>
            <a:cxnLst/>
            <a:rect l="l" t="t" r="r" b="b"/>
            <a:pathLst>
              <a:path w="544830">
                <a:moveTo>
                  <a:pt x="0" y="0"/>
                </a:moveTo>
                <a:lnTo>
                  <a:pt x="544513" y="0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8076" y="1636055"/>
            <a:ext cx="254310" cy="235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5459" y="1400639"/>
            <a:ext cx="285750" cy="456565"/>
          </a:xfrm>
          <a:custGeom>
            <a:avLst/>
            <a:gdLst/>
            <a:ahLst/>
            <a:cxnLst/>
            <a:rect l="l" t="t" r="r" b="b"/>
            <a:pathLst>
              <a:path w="285750" h="456564">
                <a:moveTo>
                  <a:pt x="285326" y="456535"/>
                </a:moveTo>
                <a:lnTo>
                  <a:pt x="0" y="0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4447" y="1351019"/>
            <a:ext cx="31115" cy="50165"/>
          </a:xfrm>
          <a:custGeom>
            <a:avLst/>
            <a:gdLst/>
            <a:ahLst/>
            <a:cxnLst/>
            <a:rect l="l" t="t" r="r" b="b"/>
            <a:pathLst>
              <a:path w="31115" h="50165">
                <a:moveTo>
                  <a:pt x="31011" y="49619"/>
                </a:moveTo>
                <a:lnTo>
                  <a:pt x="0" y="0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4333" y="1350667"/>
            <a:ext cx="38100" cy="50165"/>
          </a:xfrm>
          <a:custGeom>
            <a:avLst/>
            <a:gdLst/>
            <a:ahLst/>
            <a:cxnLst/>
            <a:rect l="l" t="t" r="r" b="b"/>
            <a:pathLst>
              <a:path w="38100" h="50165">
                <a:moveTo>
                  <a:pt x="38010" y="36304"/>
                </a:moveTo>
                <a:lnTo>
                  <a:pt x="0" y="0"/>
                </a:lnTo>
                <a:lnTo>
                  <a:pt x="16226" y="49971"/>
                </a:lnTo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7291" y="1857174"/>
            <a:ext cx="233679" cy="207645"/>
          </a:xfrm>
          <a:custGeom>
            <a:avLst/>
            <a:gdLst/>
            <a:ahLst/>
            <a:cxnLst/>
            <a:rect l="l" t="t" r="r" b="b"/>
            <a:pathLst>
              <a:path w="233680" h="207644">
                <a:moveTo>
                  <a:pt x="233494" y="0"/>
                </a:moveTo>
                <a:lnTo>
                  <a:pt x="0" y="207553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8049" y="2064727"/>
            <a:ext cx="49530" cy="43815"/>
          </a:xfrm>
          <a:custGeom>
            <a:avLst/>
            <a:gdLst/>
            <a:ahLst/>
            <a:cxnLst/>
            <a:rect l="l" t="t" r="r" b="b"/>
            <a:pathLst>
              <a:path w="49530" h="43814">
                <a:moveTo>
                  <a:pt x="49241" y="0"/>
                </a:moveTo>
                <a:lnTo>
                  <a:pt x="0" y="43770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7638" y="2064727"/>
            <a:ext cx="46990" cy="44450"/>
          </a:xfrm>
          <a:custGeom>
            <a:avLst/>
            <a:gdLst/>
            <a:ahLst/>
            <a:cxnLst/>
            <a:rect l="l" t="t" r="r" b="b"/>
            <a:pathLst>
              <a:path w="46990" h="44450">
                <a:moveTo>
                  <a:pt x="29471" y="0"/>
                </a:moveTo>
                <a:lnTo>
                  <a:pt x="0" y="43989"/>
                </a:lnTo>
                <a:lnTo>
                  <a:pt x="46550" y="19218"/>
                </a:lnTo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91559" y="1825141"/>
            <a:ext cx="259715" cy="518795"/>
          </a:xfrm>
          <a:custGeom>
            <a:avLst/>
            <a:gdLst/>
            <a:ahLst/>
            <a:cxnLst/>
            <a:rect l="l" t="t" r="r" b="b"/>
            <a:pathLst>
              <a:path w="259714" h="518794">
                <a:moveTo>
                  <a:pt x="259225" y="0"/>
                </a:moveTo>
                <a:lnTo>
                  <a:pt x="0" y="518463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6025" y="2343605"/>
            <a:ext cx="26034" cy="51435"/>
          </a:xfrm>
          <a:custGeom>
            <a:avLst/>
            <a:gdLst/>
            <a:ahLst/>
            <a:cxnLst/>
            <a:rect l="l" t="t" r="r" b="b"/>
            <a:pathLst>
              <a:path w="26034" h="51435">
                <a:moveTo>
                  <a:pt x="25534" y="0"/>
                </a:moveTo>
                <a:lnTo>
                  <a:pt x="0" y="51070"/>
                </a:lnTo>
              </a:path>
            </a:pathLst>
          </a:custGeom>
          <a:ln w="320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5510" y="2343605"/>
            <a:ext cx="34290" cy="52069"/>
          </a:xfrm>
          <a:custGeom>
            <a:avLst/>
            <a:gdLst/>
            <a:ahLst/>
            <a:cxnLst/>
            <a:rect l="l" t="t" r="r" b="b"/>
            <a:pathLst>
              <a:path w="34290" h="52069">
                <a:moveTo>
                  <a:pt x="11098" y="0"/>
                </a:moveTo>
                <a:lnTo>
                  <a:pt x="0" y="51675"/>
                </a:lnTo>
                <a:lnTo>
                  <a:pt x="34167" y="11529"/>
                </a:lnTo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885" y="1184536"/>
            <a:ext cx="3011170" cy="1473835"/>
          </a:xfrm>
          <a:custGeom>
            <a:avLst/>
            <a:gdLst/>
            <a:ahLst/>
            <a:cxnLst/>
            <a:rect l="l" t="t" r="r" b="b"/>
            <a:pathLst>
              <a:path w="3011170" h="1473835">
                <a:moveTo>
                  <a:pt x="0" y="1473391"/>
                </a:moveTo>
                <a:lnTo>
                  <a:pt x="3010835" y="1473391"/>
                </a:lnTo>
                <a:lnTo>
                  <a:pt x="3010835" y="0"/>
                </a:lnTo>
                <a:lnTo>
                  <a:pt x="0" y="0"/>
                </a:lnTo>
                <a:lnTo>
                  <a:pt x="0" y="1473391"/>
                </a:lnTo>
                <a:close/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92908" y="1184536"/>
            <a:ext cx="128270" cy="1473835"/>
          </a:xfrm>
          <a:custGeom>
            <a:avLst/>
            <a:gdLst/>
            <a:ahLst/>
            <a:cxnLst/>
            <a:rect l="l" t="t" r="r" b="b"/>
            <a:pathLst>
              <a:path w="128270" h="1473835">
                <a:moveTo>
                  <a:pt x="0" y="1473391"/>
                </a:moveTo>
                <a:lnTo>
                  <a:pt x="128121" y="1473391"/>
                </a:lnTo>
                <a:lnTo>
                  <a:pt x="128121" y="0"/>
                </a:lnTo>
                <a:lnTo>
                  <a:pt x="0" y="0"/>
                </a:lnTo>
                <a:lnTo>
                  <a:pt x="0" y="1473391"/>
                </a:lnTo>
                <a:close/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10185" y="105683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3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7375" y="1126032"/>
            <a:ext cx="26034" cy="51435"/>
          </a:xfrm>
          <a:custGeom>
            <a:avLst/>
            <a:gdLst/>
            <a:ahLst/>
            <a:cxnLst/>
            <a:rect l="l" t="t" r="r" b="b"/>
            <a:pathLst>
              <a:path w="26034" h="51434">
                <a:moveTo>
                  <a:pt x="0" y="0"/>
                </a:moveTo>
                <a:lnTo>
                  <a:pt x="12809" y="51246"/>
                </a:lnTo>
                <a:lnTo>
                  <a:pt x="25623" y="0"/>
                </a:lnTo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6969" y="105641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35"/>
                </a:lnTo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4155" y="1094001"/>
            <a:ext cx="26034" cy="51435"/>
          </a:xfrm>
          <a:custGeom>
            <a:avLst/>
            <a:gdLst/>
            <a:ahLst/>
            <a:cxnLst/>
            <a:rect l="l" t="t" r="r" b="b"/>
            <a:pathLst>
              <a:path w="26035" h="51434">
                <a:moveTo>
                  <a:pt x="0" y="0"/>
                </a:moveTo>
                <a:lnTo>
                  <a:pt x="12813" y="51246"/>
                </a:lnTo>
                <a:lnTo>
                  <a:pt x="25618" y="0"/>
                </a:lnTo>
              </a:path>
            </a:pathLst>
          </a:custGeom>
          <a:ln w="3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52650" y="785606"/>
            <a:ext cx="588446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cs typeface="Times New Roman"/>
              </a:rPr>
              <a:t>Predictors</a:t>
            </a:r>
            <a:endParaRPr sz="1000"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13391" y="1764725"/>
            <a:ext cx="589765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cs typeface="Times New Roman"/>
              </a:rPr>
              <a:t>CV</a:t>
            </a:r>
            <a:r>
              <a:rPr sz="1000" spc="-50" dirty="0">
                <a:cs typeface="Times New Roman"/>
              </a:rPr>
              <a:t> </a:t>
            </a:r>
            <a:r>
              <a:rPr sz="1000" dirty="0">
                <a:cs typeface="Times New Roman"/>
              </a:rPr>
              <a:t>folds</a:t>
            </a:r>
            <a:endParaRPr sz="1000"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3665" y="729453"/>
            <a:ext cx="947419" cy="32496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31750" algn="ctr">
              <a:lnSpc>
                <a:spcPct val="105100"/>
              </a:lnSpc>
              <a:spcBef>
                <a:spcPts val="65"/>
              </a:spcBef>
            </a:pPr>
            <a:r>
              <a:rPr sz="1000" dirty="0">
                <a:cs typeface="Times New Roman"/>
              </a:rPr>
              <a:t>Selected</a:t>
            </a:r>
            <a:r>
              <a:rPr sz="1000" spc="-70" dirty="0">
                <a:cs typeface="Times New Roman"/>
              </a:rPr>
              <a:t> </a:t>
            </a:r>
            <a:r>
              <a:rPr sz="1000">
                <a:cs typeface="Times New Roman"/>
              </a:rPr>
              <a:t>set of</a:t>
            </a:r>
            <a:r>
              <a:rPr sz="1000" spc="-50">
                <a:cs typeface="Times New Roman"/>
              </a:rPr>
              <a:t> </a:t>
            </a:r>
            <a:r>
              <a:rPr sz="1000" dirty="0">
                <a:cs typeface="Times New Roman"/>
              </a:rPr>
              <a:t>predictors</a:t>
            </a:r>
            <a:endParaRPr sz="1000"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2668" y="1683833"/>
            <a:ext cx="48762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cs typeface="Times New Roman"/>
              </a:rPr>
              <a:t>Samples</a:t>
            </a:r>
            <a:endParaRPr sz="1000"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4551" y="856441"/>
            <a:ext cx="539207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cs typeface="Times New Roman"/>
              </a:rPr>
              <a:t>Outcome</a:t>
            </a:r>
            <a:endParaRPr sz="1000"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1370" y="211465"/>
            <a:ext cx="8655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333B2"/>
                </a:solidFill>
                <a:cs typeface="Georgia"/>
              </a:rPr>
              <a:t>Right</a:t>
            </a:r>
            <a:r>
              <a:rPr sz="1400" spc="60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15" dirty="0">
                <a:solidFill>
                  <a:srgbClr val="3333B2"/>
                </a:solidFill>
                <a:cs typeface="Georgia"/>
              </a:rPr>
              <a:t>Way</a:t>
            </a:r>
            <a:endParaRPr sz="1400"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8099" y="1036290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886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8099" y="1090177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0"/>
                </a:moveTo>
                <a:lnTo>
                  <a:pt x="0" y="39672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8183" y="1090177"/>
            <a:ext cx="20320" cy="40005"/>
          </a:xfrm>
          <a:custGeom>
            <a:avLst/>
            <a:gdLst/>
            <a:ahLst/>
            <a:cxnLst/>
            <a:rect l="l" t="t" r="r" b="b"/>
            <a:pathLst>
              <a:path w="20319" h="40005">
                <a:moveTo>
                  <a:pt x="0" y="0"/>
                </a:moveTo>
                <a:lnTo>
                  <a:pt x="9916" y="39672"/>
                </a:lnTo>
                <a:lnTo>
                  <a:pt x="19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9540" y="1011488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0"/>
                </a:moveTo>
                <a:lnTo>
                  <a:pt x="0" y="78688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9540" y="1090177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0"/>
                </a:moveTo>
                <a:lnTo>
                  <a:pt x="0" y="39672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9617" y="1090177"/>
            <a:ext cx="20320" cy="40005"/>
          </a:xfrm>
          <a:custGeom>
            <a:avLst/>
            <a:gdLst/>
            <a:ahLst/>
            <a:cxnLst/>
            <a:rect l="l" t="t" r="r" b="b"/>
            <a:pathLst>
              <a:path w="20319" h="40005">
                <a:moveTo>
                  <a:pt x="0" y="0"/>
                </a:moveTo>
                <a:lnTo>
                  <a:pt x="9922" y="39672"/>
                </a:lnTo>
                <a:lnTo>
                  <a:pt x="19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993" y="1705777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546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864" y="1695864"/>
            <a:ext cx="40005" cy="20320"/>
          </a:xfrm>
          <a:custGeom>
            <a:avLst/>
            <a:gdLst/>
            <a:ahLst/>
            <a:cxnLst/>
            <a:rect l="l" t="t" r="r" b="b"/>
            <a:pathLst>
              <a:path w="40004" h="20319">
                <a:moveTo>
                  <a:pt x="0" y="19836"/>
                </a:moveTo>
                <a:lnTo>
                  <a:pt x="39674" y="991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4528" y="2028128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532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6469" y="1160263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4">
                <a:moveTo>
                  <a:pt x="0" y="0"/>
                </a:moveTo>
                <a:lnTo>
                  <a:pt x="0" y="867865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4738" y="2102516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787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4738" y="2280387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0"/>
                </a:moveTo>
                <a:lnTo>
                  <a:pt x="0" y="39674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4824" y="2280387"/>
            <a:ext cx="20320" cy="40005"/>
          </a:xfrm>
          <a:custGeom>
            <a:avLst/>
            <a:gdLst/>
            <a:ahLst/>
            <a:cxnLst/>
            <a:rect l="l" t="t" r="r" b="b"/>
            <a:pathLst>
              <a:path w="20319" h="40005">
                <a:moveTo>
                  <a:pt x="0" y="0"/>
                </a:moveTo>
                <a:lnTo>
                  <a:pt x="9913" y="39674"/>
                </a:lnTo>
                <a:lnTo>
                  <a:pt x="19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5342" y="1135469"/>
            <a:ext cx="2355850" cy="892810"/>
          </a:xfrm>
          <a:custGeom>
            <a:avLst/>
            <a:gdLst/>
            <a:ahLst/>
            <a:cxnLst/>
            <a:rect l="l" t="t" r="r" b="b"/>
            <a:pathLst>
              <a:path w="2355850" h="892810">
                <a:moveTo>
                  <a:pt x="0" y="892659"/>
                </a:moveTo>
                <a:lnTo>
                  <a:pt x="2355634" y="892659"/>
                </a:lnTo>
                <a:lnTo>
                  <a:pt x="2355634" y="0"/>
                </a:lnTo>
                <a:lnTo>
                  <a:pt x="0" y="0"/>
                </a:lnTo>
                <a:lnTo>
                  <a:pt x="0" y="8926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342" y="1780165"/>
            <a:ext cx="2355850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632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5342" y="1333840"/>
            <a:ext cx="2355850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632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5342" y="1557002"/>
            <a:ext cx="2355850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632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0546" y="2350477"/>
            <a:ext cx="2405380" cy="297815"/>
          </a:xfrm>
          <a:custGeom>
            <a:avLst/>
            <a:gdLst/>
            <a:ahLst/>
            <a:cxnLst/>
            <a:rect l="l" t="t" r="r" b="b"/>
            <a:pathLst>
              <a:path w="2405380" h="297814">
                <a:moveTo>
                  <a:pt x="0" y="297552"/>
                </a:moveTo>
                <a:lnTo>
                  <a:pt x="2405220" y="297552"/>
                </a:lnTo>
                <a:lnTo>
                  <a:pt x="2405220" y="0"/>
                </a:lnTo>
                <a:lnTo>
                  <a:pt x="0" y="0"/>
                </a:lnTo>
                <a:lnTo>
                  <a:pt x="0" y="2975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6469" y="2350477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757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13731" y="2350477"/>
            <a:ext cx="74930" cy="273050"/>
          </a:xfrm>
          <a:custGeom>
            <a:avLst/>
            <a:gdLst/>
            <a:ahLst/>
            <a:cxnLst/>
            <a:rect l="l" t="t" r="r" b="b"/>
            <a:pathLst>
              <a:path w="74929" h="273050">
                <a:moveTo>
                  <a:pt x="0" y="272757"/>
                </a:moveTo>
                <a:lnTo>
                  <a:pt x="74387" y="272757"/>
                </a:lnTo>
                <a:lnTo>
                  <a:pt x="74387" y="0"/>
                </a:lnTo>
                <a:lnTo>
                  <a:pt x="0" y="0"/>
                </a:lnTo>
                <a:lnTo>
                  <a:pt x="0" y="27275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13731" y="1011488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0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3731" y="1040582"/>
            <a:ext cx="0" cy="40005"/>
          </a:xfrm>
          <a:custGeom>
            <a:avLst/>
            <a:gdLst/>
            <a:ahLst/>
            <a:cxnLst/>
            <a:rect l="l" t="t" r="r" b="b"/>
            <a:pathLst>
              <a:path h="40005">
                <a:moveTo>
                  <a:pt x="0" y="0"/>
                </a:moveTo>
                <a:lnTo>
                  <a:pt x="0" y="396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03808" y="1040582"/>
            <a:ext cx="20320" cy="40005"/>
          </a:xfrm>
          <a:custGeom>
            <a:avLst/>
            <a:gdLst/>
            <a:ahLst/>
            <a:cxnLst/>
            <a:rect l="l" t="t" r="r" b="b"/>
            <a:pathLst>
              <a:path w="20320" h="40005">
                <a:moveTo>
                  <a:pt x="0" y="0"/>
                </a:moveTo>
                <a:lnTo>
                  <a:pt x="9922" y="39672"/>
                </a:lnTo>
                <a:lnTo>
                  <a:pt x="198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5912" y="1615190"/>
            <a:ext cx="182880" cy="73660"/>
          </a:xfrm>
          <a:custGeom>
            <a:avLst/>
            <a:gdLst/>
            <a:ahLst/>
            <a:cxnLst/>
            <a:rect l="l" t="t" r="r" b="b"/>
            <a:pathLst>
              <a:path w="182879" h="73660">
                <a:moveTo>
                  <a:pt x="182655" y="0"/>
                </a:moveTo>
                <a:lnTo>
                  <a:pt x="0" y="73067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5575" y="1688258"/>
            <a:ext cx="60960" cy="24765"/>
          </a:xfrm>
          <a:custGeom>
            <a:avLst/>
            <a:gdLst/>
            <a:ahLst/>
            <a:cxnLst/>
            <a:rect l="l" t="t" r="r" b="b"/>
            <a:pathLst>
              <a:path w="60960" h="24764">
                <a:moveTo>
                  <a:pt x="60336" y="0"/>
                </a:moveTo>
                <a:lnTo>
                  <a:pt x="0" y="24136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5569" y="1688258"/>
            <a:ext cx="40640" cy="24765"/>
          </a:xfrm>
          <a:custGeom>
            <a:avLst/>
            <a:gdLst/>
            <a:ahLst/>
            <a:cxnLst/>
            <a:rect l="l" t="t" r="r" b="b"/>
            <a:pathLst>
              <a:path w="40639" h="24764">
                <a:moveTo>
                  <a:pt x="33063" y="0"/>
                </a:moveTo>
                <a:lnTo>
                  <a:pt x="0" y="24137"/>
                </a:lnTo>
                <a:lnTo>
                  <a:pt x="40336" y="18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57727" y="1506088"/>
            <a:ext cx="153035" cy="51435"/>
          </a:xfrm>
          <a:custGeom>
            <a:avLst/>
            <a:gdLst/>
            <a:ahLst/>
            <a:cxnLst/>
            <a:rect l="l" t="t" r="r" b="b"/>
            <a:pathLst>
              <a:path w="153035" h="51434">
                <a:moveTo>
                  <a:pt x="152744" y="5091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2965" y="1484500"/>
            <a:ext cx="64769" cy="21590"/>
          </a:xfrm>
          <a:custGeom>
            <a:avLst/>
            <a:gdLst/>
            <a:ahLst/>
            <a:cxnLst/>
            <a:rect l="l" t="t" r="r" b="b"/>
            <a:pathLst>
              <a:path w="64770" h="21590">
                <a:moveTo>
                  <a:pt x="64761" y="2158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2597" y="1484267"/>
            <a:ext cx="41275" cy="22225"/>
          </a:xfrm>
          <a:custGeom>
            <a:avLst/>
            <a:gdLst/>
            <a:ahLst/>
            <a:cxnLst/>
            <a:rect l="l" t="t" r="r" b="b"/>
            <a:pathLst>
              <a:path w="41275" h="22225">
                <a:moveTo>
                  <a:pt x="40659" y="2981"/>
                </a:moveTo>
                <a:lnTo>
                  <a:pt x="0" y="0"/>
                </a:lnTo>
                <a:lnTo>
                  <a:pt x="34383" y="21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41485" y="1202252"/>
            <a:ext cx="220979" cy="353695"/>
          </a:xfrm>
          <a:custGeom>
            <a:avLst/>
            <a:gdLst/>
            <a:ahLst/>
            <a:cxnLst/>
            <a:rect l="l" t="t" r="r" b="b"/>
            <a:pathLst>
              <a:path w="220979" h="353694">
                <a:moveTo>
                  <a:pt x="220888" y="35343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17472" y="1163831"/>
            <a:ext cx="24130" cy="38735"/>
          </a:xfrm>
          <a:custGeom>
            <a:avLst/>
            <a:gdLst/>
            <a:ahLst/>
            <a:cxnLst/>
            <a:rect l="l" t="t" r="r" b="b"/>
            <a:pathLst>
              <a:path w="24129" h="38734">
                <a:moveTo>
                  <a:pt x="24012" y="384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17390" y="1163576"/>
            <a:ext cx="29845" cy="38735"/>
          </a:xfrm>
          <a:custGeom>
            <a:avLst/>
            <a:gdLst/>
            <a:ahLst/>
            <a:cxnLst/>
            <a:rect l="l" t="t" r="r" b="b"/>
            <a:pathLst>
              <a:path w="29845" h="38734">
                <a:moveTo>
                  <a:pt x="29426" y="28097"/>
                </a:moveTo>
                <a:lnTo>
                  <a:pt x="0" y="0"/>
                </a:lnTo>
                <a:lnTo>
                  <a:pt x="12562" y="386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55742" y="1662801"/>
            <a:ext cx="212090" cy="233045"/>
          </a:xfrm>
          <a:custGeom>
            <a:avLst/>
            <a:gdLst/>
            <a:ahLst/>
            <a:cxnLst/>
            <a:rect l="l" t="t" r="r" b="b"/>
            <a:pathLst>
              <a:path w="212089" h="233044">
                <a:moveTo>
                  <a:pt x="211587" y="0"/>
                </a:moveTo>
                <a:lnTo>
                  <a:pt x="0" y="232751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3054" y="1895552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20" h="36194">
                <a:moveTo>
                  <a:pt x="32688" y="0"/>
                </a:moveTo>
                <a:lnTo>
                  <a:pt x="0" y="35957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3011" y="1895552"/>
            <a:ext cx="34290" cy="36195"/>
          </a:xfrm>
          <a:custGeom>
            <a:avLst/>
            <a:gdLst/>
            <a:ahLst/>
            <a:cxnLst/>
            <a:rect l="l" t="t" r="r" b="b"/>
            <a:pathLst>
              <a:path w="34289" h="36194">
                <a:moveTo>
                  <a:pt x="19171" y="0"/>
                </a:moveTo>
                <a:lnTo>
                  <a:pt x="0" y="36038"/>
                </a:lnTo>
                <a:lnTo>
                  <a:pt x="33718" y="132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8585" y="1682304"/>
            <a:ext cx="304800" cy="772795"/>
          </a:xfrm>
          <a:custGeom>
            <a:avLst/>
            <a:gdLst/>
            <a:ahLst/>
            <a:cxnLst/>
            <a:rect l="l" t="t" r="r" b="b"/>
            <a:pathLst>
              <a:path w="304800" h="772794">
                <a:moveTo>
                  <a:pt x="304369" y="0"/>
                </a:moveTo>
                <a:lnTo>
                  <a:pt x="0" y="772648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2612" y="2454953"/>
            <a:ext cx="16510" cy="40640"/>
          </a:xfrm>
          <a:custGeom>
            <a:avLst/>
            <a:gdLst/>
            <a:ahLst/>
            <a:cxnLst/>
            <a:rect l="l" t="t" r="r" b="b"/>
            <a:pathLst>
              <a:path w="16510" h="40639">
                <a:moveTo>
                  <a:pt x="15973" y="0"/>
                </a:moveTo>
                <a:lnTo>
                  <a:pt x="0" y="40548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2597" y="2454953"/>
            <a:ext cx="23495" cy="41275"/>
          </a:xfrm>
          <a:custGeom>
            <a:avLst/>
            <a:gdLst/>
            <a:ahLst/>
            <a:cxnLst/>
            <a:rect l="l" t="t" r="r" b="b"/>
            <a:pathLst>
              <a:path w="23495" h="41275">
                <a:moveTo>
                  <a:pt x="5289" y="0"/>
                </a:moveTo>
                <a:lnTo>
                  <a:pt x="0" y="40664"/>
                </a:lnTo>
                <a:lnTo>
                  <a:pt x="23472" y="7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3387699" y="1134229"/>
          <a:ext cx="99060" cy="892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837905" y="831056"/>
            <a:ext cx="570793" cy="1532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900" spc="5" dirty="0">
                <a:cs typeface="Times New Roman"/>
              </a:rPr>
              <a:t>Predictors</a:t>
            </a:r>
            <a:endParaRPr sz="900"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9633" y="1491518"/>
            <a:ext cx="471745" cy="1532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900" spc="5" dirty="0">
                <a:cs typeface="Times New Roman"/>
              </a:rPr>
              <a:t>Samples</a:t>
            </a:r>
            <a:endParaRPr sz="900"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3221" y="710969"/>
            <a:ext cx="718337" cy="3036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8500"/>
              </a:lnSpc>
              <a:spcBef>
                <a:spcPts val="70"/>
              </a:spcBef>
            </a:pPr>
            <a:r>
              <a:rPr sz="900" spc="5" dirty="0">
                <a:cs typeface="Times New Roman"/>
              </a:rPr>
              <a:t>Selected set  of</a:t>
            </a:r>
            <a:r>
              <a:rPr sz="900" spc="-55" dirty="0">
                <a:cs typeface="Times New Roman"/>
              </a:rPr>
              <a:t> </a:t>
            </a:r>
            <a:r>
              <a:rPr sz="900" spc="5" dirty="0">
                <a:cs typeface="Times New Roman"/>
              </a:rPr>
              <a:t>predictors</a:t>
            </a:r>
            <a:endParaRPr sz="900"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42440" y="850732"/>
            <a:ext cx="475799" cy="1532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900" spc="5" dirty="0">
                <a:cs typeface="Times New Roman"/>
              </a:rPr>
              <a:t>Outcome</a:t>
            </a:r>
            <a:endParaRPr sz="900"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11754" y="1434133"/>
            <a:ext cx="313688" cy="2917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cs typeface="Times New Roman"/>
              </a:rPr>
              <a:t>CV</a:t>
            </a:r>
            <a:r>
              <a:rPr sz="900" spc="-45" dirty="0">
                <a:cs typeface="Times New Roman"/>
              </a:rPr>
              <a:t> </a:t>
            </a:r>
            <a:r>
              <a:rPr sz="900" spc="5" dirty="0">
                <a:cs typeface="Times New Roman"/>
              </a:rPr>
              <a:t>folds</a:t>
            </a:r>
            <a:endParaRPr sz="900"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694" y="211465"/>
            <a:ext cx="11684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</a:t>
            </a:r>
            <a:r>
              <a:rPr spc="80" dirty="0">
                <a:latin typeface="+mn-lt"/>
              </a:rPr>
              <a:t> </a:t>
            </a:r>
            <a:r>
              <a:rPr dirty="0">
                <a:latin typeface="+mn-lt"/>
              </a:rPr>
              <a:t>Bootstrap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76250" y="815975"/>
            <a:ext cx="3792220" cy="1769471"/>
          </a:xfrm>
          <a:prstGeom prst="rect">
            <a:avLst/>
          </a:prstGeom>
        </p:spPr>
        <p:txBody>
          <a:bodyPr vert="horz" wrap="square" lIns="0" tIns="326529" rIns="0" bIns="0" rtlCol="0">
            <a:spAutoFit/>
          </a:bodyPr>
          <a:lstStyle/>
          <a:p>
            <a:pPr marL="1955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i="1" spc="-5" dirty="0">
                <a:solidFill>
                  <a:srgbClr val="009900"/>
                </a:solidFill>
                <a:latin typeface="+mn-lt"/>
                <a:cs typeface="Times New Roman"/>
              </a:rPr>
              <a:t>bootstrap </a:t>
            </a:r>
            <a:r>
              <a:rPr sz="1100" spc="20" dirty="0">
                <a:latin typeface="+mn-lt"/>
              </a:rPr>
              <a:t>is </a:t>
            </a:r>
            <a:r>
              <a:rPr sz="1100" spc="85" dirty="0">
                <a:latin typeface="+mn-lt"/>
              </a:rPr>
              <a:t>a </a:t>
            </a:r>
            <a:r>
              <a:rPr sz="1100" spc="25" dirty="0">
                <a:latin typeface="+mn-lt"/>
              </a:rPr>
              <a:t>flexible </a:t>
            </a:r>
            <a:r>
              <a:rPr sz="1100" spc="85" dirty="0">
                <a:latin typeface="+mn-lt"/>
              </a:rPr>
              <a:t>and </a:t>
            </a:r>
            <a:r>
              <a:rPr sz="1100" spc="35" dirty="0">
                <a:latin typeface="+mn-lt"/>
              </a:rPr>
              <a:t>powerful </a:t>
            </a:r>
            <a:r>
              <a:rPr sz="1100" spc="60" dirty="0">
                <a:latin typeface="+mn-lt"/>
              </a:rPr>
              <a:t>statistical </a:t>
            </a:r>
            <a:r>
              <a:rPr sz="1100" spc="55" dirty="0">
                <a:latin typeface="+mn-lt"/>
              </a:rPr>
              <a:t>tool </a:t>
            </a:r>
            <a:r>
              <a:rPr sz="1100" spc="110" dirty="0">
                <a:latin typeface="+mn-lt"/>
              </a:rPr>
              <a:t>that  </a:t>
            </a:r>
            <a:r>
              <a:rPr sz="1100" spc="65" dirty="0">
                <a:latin typeface="+mn-lt"/>
              </a:rPr>
              <a:t>can </a:t>
            </a:r>
            <a:r>
              <a:rPr sz="1100" spc="70" dirty="0">
                <a:latin typeface="+mn-lt"/>
              </a:rPr>
              <a:t>be </a:t>
            </a:r>
            <a:r>
              <a:rPr sz="1100" spc="55" dirty="0">
                <a:latin typeface="+mn-lt"/>
              </a:rPr>
              <a:t>used </a:t>
            </a:r>
            <a:r>
              <a:rPr sz="1100" spc="80" dirty="0">
                <a:latin typeface="+mn-lt"/>
              </a:rPr>
              <a:t>to </a:t>
            </a:r>
            <a:r>
              <a:rPr sz="1100" spc="60" dirty="0">
                <a:latin typeface="+mn-lt"/>
              </a:rPr>
              <a:t>quantify </a:t>
            </a:r>
            <a:r>
              <a:rPr sz="1100" spc="80" dirty="0">
                <a:latin typeface="+mn-lt"/>
              </a:rPr>
              <a:t>the </a:t>
            </a:r>
            <a:r>
              <a:rPr sz="1100" spc="70" dirty="0">
                <a:latin typeface="+mn-lt"/>
              </a:rPr>
              <a:t>uncertainty </a:t>
            </a:r>
            <a:r>
              <a:rPr sz="1100" spc="55" dirty="0">
                <a:latin typeface="+mn-lt"/>
              </a:rPr>
              <a:t>associated </a:t>
            </a:r>
            <a:r>
              <a:rPr sz="1100" spc="70" dirty="0">
                <a:latin typeface="+mn-lt"/>
              </a:rPr>
              <a:t>with </a:t>
            </a:r>
            <a:r>
              <a:rPr sz="1100" spc="85" dirty="0">
                <a:latin typeface="+mn-lt"/>
              </a:rPr>
              <a:t>a  </a:t>
            </a:r>
            <a:r>
              <a:rPr sz="1100" spc="35" dirty="0">
                <a:latin typeface="+mn-lt"/>
              </a:rPr>
              <a:t>given </a:t>
            </a:r>
            <a:r>
              <a:rPr sz="1100" spc="70" dirty="0">
                <a:latin typeface="+mn-lt"/>
              </a:rPr>
              <a:t>estimator </a:t>
            </a:r>
            <a:r>
              <a:rPr sz="1100" spc="55" dirty="0">
                <a:latin typeface="+mn-lt"/>
              </a:rPr>
              <a:t>or </a:t>
            </a:r>
            <a:r>
              <a:rPr sz="1100" spc="60" dirty="0">
                <a:latin typeface="+mn-lt"/>
              </a:rPr>
              <a:t>statistical </a:t>
            </a:r>
            <a:r>
              <a:rPr sz="1100" spc="50" dirty="0">
                <a:latin typeface="+mn-lt"/>
              </a:rPr>
              <a:t>learning</a:t>
            </a:r>
            <a:r>
              <a:rPr sz="1100" spc="155" dirty="0">
                <a:latin typeface="+mn-lt"/>
              </a:rPr>
              <a:t> </a:t>
            </a:r>
            <a:r>
              <a:rPr sz="1100" spc="75" dirty="0">
                <a:latin typeface="+mn-lt"/>
              </a:rPr>
              <a:t>method.</a:t>
            </a:r>
            <a:endParaRPr lang="en-US" sz="1100" spc="75" dirty="0">
              <a:latin typeface="+mn-lt"/>
            </a:endParaRPr>
          </a:p>
          <a:p>
            <a:pPr marL="1955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endParaRPr sz="1100" dirty="0">
              <a:latin typeface="+mn-lt"/>
              <a:cs typeface="Times New Roman"/>
            </a:endParaRPr>
          </a:p>
          <a:p>
            <a:pPr marL="195580" marR="20447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50" dirty="0">
                <a:latin typeface="+mn-lt"/>
              </a:rPr>
              <a:t>For </a:t>
            </a:r>
            <a:r>
              <a:rPr sz="1100" spc="55" dirty="0">
                <a:latin typeface="+mn-lt"/>
              </a:rPr>
              <a:t>example, </a:t>
            </a:r>
            <a:r>
              <a:rPr sz="1100" spc="75" dirty="0">
                <a:latin typeface="+mn-lt"/>
              </a:rPr>
              <a:t>it </a:t>
            </a:r>
            <a:r>
              <a:rPr sz="1100" spc="65" dirty="0">
                <a:latin typeface="+mn-lt"/>
              </a:rPr>
              <a:t>can </a:t>
            </a:r>
            <a:r>
              <a:rPr sz="1100" spc="50" dirty="0">
                <a:latin typeface="+mn-lt"/>
              </a:rPr>
              <a:t>provide </a:t>
            </a:r>
            <a:r>
              <a:rPr sz="1100" spc="85" dirty="0">
                <a:latin typeface="+mn-lt"/>
              </a:rPr>
              <a:t>an </a:t>
            </a:r>
            <a:r>
              <a:rPr sz="1100" spc="65" dirty="0">
                <a:latin typeface="+mn-lt"/>
              </a:rPr>
              <a:t>estimate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85" dirty="0">
                <a:latin typeface="+mn-lt"/>
              </a:rPr>
              <a:t>standard  </a:t>
            </a:r>
            <a:r>
              <a:rPr sz="1100" spc="55" dirty="0">
                <a:latin typeface="+mn-lt"/>
              </a:rPr>
              <a:t>error </a:t>
            </a:r>
            <a:r>
              <a:rPr sz="1100" spc="5" dirty="0">
                <a:latin typeface="+mn-lt"/>
              </a:rPr>
              <a:t>of </a:t>
            </a:r>
            <a:r>
              <a:rPr sz="1100" spc="85" dirty="0">
                <a:latin typeface="+mn-lt"/>
              </a:rPr>
              <a:t>a </a:t>
            </a:r>
            <a:r>
              <a:rPr sz="1100" spc="25" dirty="0">
                <a:latin typeface="+mn-lt"/>
              </a:rPr>
              <a:t>coefficient, </a:t>
            </a:r>
            <a:r>
              <a:rPr sz="1100" spc="55" dirty="0">
                <a:latin typeface="+mn-lt"/>
              </a:rPr>
              <a:t>or </a:t>
            </a:r>
            <a:r>
              <a:rPr sz="1100" spc="85" dirty="0">
                <a:latin typeface="+mn-lt"/>
              </a:rPr>
              <a:t>a </a:t>
            </a:r>
            <a:r>
              <a:rPr sz="1100" spc="35" dirty="0">
                <a:latin typeface="+mn-lt"/>
              </a:rPr>
              <a:t>confidence </a:t>
            </a:r>
            <a:r>
              <a:rPr sz="1100" spc="50" dirty="0">
                <a:latin typeface="+mn-lt"/>
              </a:rPr>
              <a:t>interval </a:t>
            </a:r>
            <a:r>
              <a:rPr sz="1100" spc="30" dirty="0">
                <a:latin typeface="+mn-lt"/>
              </a:rPr>
              <a:t>for </a:t>
            </a:r>
            <a:r>
              <a:rPr sz="1100" spc="110" dirty="0">
                <a:latin typeface="+mn-lt"/>
              </a:rPr>
              <a:t>that  </a:t>
            </a:r>
            <a:r>
              <a:rPr sz="1100" spc="25" dirty="0">
                <a:latin typeface="+mn-lt"/>
              </a:rPr>
              <a:t>coefficient.</a:t>
            </a:r>
            <a:endParaRPr sz="11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761" y="211465"/>
            <a:ext cx="26822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Where </a:t>
            </a:r>
            <a:r>
              <a:rPr spc="-40" dirty="0">
                <a:latin typeface="+mn-lt"/>
              </a:rPr>
              <a:t>does </a:t>
            </a:r>
            <a:r>
              <a:rPr spc="-10" dirty="0">
                <a:latin typeface="+mn-lt"/>
              </a:rPr>
              <a:t>the </a:t>
            </a:r>
            <a:r>
              <a:rPr spc="-45" dirty="0">
                <a:latin typeface="+mn-lt"/>
              </a:rPr>
              <a:t>name </a:t>
            </a:r>
            <a:r>
              <a:rPr spc="-35" dirty="0">
                <a:latin typeface="+mn-lt"/>
              </a:rPr>
              <a:t>came</a:t>
            </a:r>
            <a:r>
              <a:rPr spc="-175" dirty="0">
                <a:latin typeface="+mn-lt"/>
              </a:rPr>
              <a:t> </a:t>
            </a:r>
            <a:r>
              <a:rPr spc="-40" dirty="0">
                <a:latin typeface="+mn-lt"/>
              </a:rPr>
              <a:t>from?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pic>
        <p:nvPicPr>
          <p:cNvPr id="4098" name="Picture 2" descr="Baron Münchhausen | Hanoverian storyteller | Britannica">
            <a:extLst>
              <a:ext uri="{FF2B5EF4-FFF2-40B4-BE49-F238E27FC236}">
                <a16:creationId xmlns:a16="http://schemas.microsoft.com/office/drawing/2014/main" id="{6DDC6AF0-BBF3-4F99-A3E1-C86A7ABE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663575"/>
            <a:ext cx="2002342" cy="25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761" y="211465"/>
            <a:ext cx="26822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Where </a:t>
            </a:r>
            <a:r>
              <a:rPr spc="-40" dirty="0">
                <a:latin typeface="+mn-lt"/>
              </a:rPr>
              <a:t>does </a:t>
            </a:r>
            <a:r>
              <a:rPr spc="-10" dirty="0">
                <a:latin typeface="+mn-lt"/>
              </a:rPr>
              <a:t>the </a:t>
            </a:r>
            <a:r>
              <a:rPr spc="-45" dirty="0">
                <a:latin typeface="+mn-lt"/>
              </a:rPr>
              <a:t>name </a:t>
            </a:r>
            <a:r>
              <a:rPr spc="-35" dirty="0">
                <a:latin typeface="+mn-lt"/>
              </a:rPr>
              <a:t>came</a:t>
            </a:r>
            <a:r>
              <a:rPr spc="-175" dirty="0">
                <a:latin typeface="+mn-lt"/>
              </a:rPr>
              <a:t> </a:t>
            </a:r>
            <a:r>
              <a:rPr spc="-40" dirty="0">
                <a:latin typeface="+mn-lt"/>
              </a:rPr>
              <a:t>from?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471" y="616738"/>
            <a:ext cx="3766820" cy="146828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4287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use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term </a:t>
            </a:r>
            <a:r>
              <a:rPr sz="1100" spc="80" dirty="0">
                <a:cs typeface="PMingLiU"/>
              </a:rPr>
              <a:t>bootstrap </a:t>
            </a:r>
            <a:r>
              <a:rPr sz="1100" spc="40" dirty="0">
                <a:cs typeface="PMingLiU"/>
              </a:rPr>
              <a:t>derives </a:t>
            </a:r>
            <a:r>
              <a:rPr sz="1100" spc="50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phrase 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to 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pull </a:t>
            </a:r>
            <a:r>
              <a:rPr sz="1100" i="1" spc="15" dirty="0">
                <a:solidFill>
                  <a:srgbClr val="009900"/>
                </a:solidFill>
                <a:cs typeface="Times New Roman"/>
              </a:rPr>
              <a:t>oneself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up </a:t>
            </a:r>
            <a:r>
              <a:rPr sz="1100" i="1" spc="-5" dirty="0">
                <a:solidFill>
                  <a:srgbClr val="009900"/>
                </a:solidFill>
                <a:cs typeface="Times New Roman"/>
              </a:rPr>
              <a:t>by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one’s </a:t>
            </a:r>
            <a:r>
              <a:rPr sz="1100" i="1" dirty="0">
                <a:solidFill>
                  <a:srgbClr val="009900"/>
                </a:solidFill>
                <a:cs typeface="Times New Roman"/>
              </a:rPr>
              <a:t>bootstraps</a:t>
            </a:r>
            <a:r>
              <a:rPr sz="1100" dirty="0">
                <a:cs typeface="PMingLiU"/>
              </a:rPr>
              <a:t>, </a:t>
            </a:r>
            <a:r>
              <a:rPr sz="1100" spc="40" dirty="0">
                <a:cs typeface="PMingLiU"/>
              </a:rPr>
              <a:t>widely </a:t>
            </a:r>
            <a:r>
              <a:rPr sz="1100" spc="80" dirty="0">
                <a:cs typeface="PMingLiU"/>
              </a:rPr>
              <a:t>thought to </a:t>
            </a:r>
            <a:r>
              <a:rPr sz="1100" spc="70" dirty="0">
                <a:cs typeface="PMingLiU"/>
              </a:rPr>
              <a:t>be  </a:t>
            </a:r>
            <a:r>
              <a:rPr sz="1100" spc="60" dirty="0">
                <a:cs typeface="PMingLiU"/>
              </a:rPr>
              <a:t>based </a:t>
            </a:r>
            <a:r>
              <a:rPr sz="1100" spc="55" dirty="0">
                <a:cs typeface="PMingLiU"/>
              </a:rPr>
              <a:t>on </a:t>
            </a:r>
            <a:r>
              <a:rPr sz="1100" spc="45" dirty="0">
                <a:cs typeface="PMingLiU"/>
              </a:rPr>
              <a:t>one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eighteenth </a:t>
            </a:r>
            <a:r>
              <a:rPr sz="1100" spc="65" dirty="0">
                <a:cs typeface="PMingLiU"/>
              </a:rPr>
              <a:t>century </a:t>
            </a:r>
            <a:r>
              <a:rPr sz="1100" spc="-75">
                <a:cs typeface="PMingLiU"/>
              </a:rPr>
              <a:t>“The</a:t>
            </a:r>
            <a:r>
              <a:rPr lang="en-US" sz="1100" spc="-75">
                <a:cs typeface="PMingLiU"/>
              </a:rPr>
              <a:t>   </a:t>
            </a:r>
            <a:r>
              <a:rPr sz="1100" spc="-75">
                <a:cs typeface="PMingLiU"/>
              </a:rPr>
              <a:t> </a:t>
            </a:r>
            <a:r>
              <a:rPr sz="1100" spc="50" dirty="0">
                <a:cs typeface="PMingLiU"/>
              </a:rPr>
              <a:t>Surprising  </a:t>
            </a:r>
            <a:r>
              <a:rPr sz="1100" spc="60" dirty="0">
                <a:cs typeface="PMingLiU"/>
              </a:rPr>
              <a:t>Adventures </a:t>
            </a:r>
            <a:r>
              <a:rPr sz="1100" spc="5" dirty="0">
                <a:cs typeface="PMingLiU"/>
              </a:rPr>
              <a:t>of </a:t>
            </a:r>
            <a:r>
              <a:rPr sz="1100" b="1" spc="70" dirty="0">
                <a:cs typeface="PMingLiU"/>
              </a:rPr>
              <a:t>Baron </a:t>
            </a:r>
            <a:r>
              <a:rPr sz="1100" b="1" spc="5" dirty="0">
                <a:cs typeface="PMingLiU"/>
              </a:rPr>
              <a:t>Munchausen</a:t>
            </a:r>
            <a:r>
              <a:rPr sz="1100" spc="5" dirty="0">
                <a:cs typeface="PMingLiU"/>
              </a:rPr>
              <a:t>” </a:t>
            </a:r>
            <a:r>
              <a:rPr sz="1100" spc="55" dirty="0">
                <a:cs typeface="PMingLiU"/>
              </a:rPr>
              <a:t>by </a:t>
            </a:r>
            <a:r>
              <a:rPr sz="1100" spc="70" dirty="0">
                <a:cs typeface="PMingLiU"/>
              </a:rPr>
              <a:t>Rudolph </a:t>
            </a:r>
            <a:r>
              <a:rPr sz="1100" spc="55" dirty="0">
                <a:cs typeface="PMingLiU"/>
              </a:rPr>
              <a:t>Erich  </a:t>
            </a:r>
            <a:r>
              <a:rPr sz="1100" spc="60" dirty="0">
                <a:cs typeface="PMingLiU"/>
              </a:rPr>
              <a:t>Raspe:</a:t>
            </a:r>
            <a:endParaRPr sz="1100" dirty="0">
              <a:cs typeface="PMingLiU"/>
            </a:endParaRPr>
          </a:p>
          <a:p>
            <a:pPr marL="144780" marR="129539">
              <a:lnSpc>
                <a:spcPct val="102600"/>
              </a:lnSpc>
              <a:spcBef>
                <a:spcPts val="600"/>
              </a:spcBef>
            </a:pPr>
            <a:r>
              <a:rPr sz="1100" i="1" spc="60" dirty="0">
                <a:cs typeface="Times New Roman"/>
              </a:rPr>
              <a:t>The </a:t>
            </a:r>
            <a:r>
              <a:rPr sz="1100" i="1" spc="25" dirty="0">
                <a:cs typeface="Times New Roman"/>
              </a:rPr>
              <a:t>Baron </a:t>
            </a:r>
            <a:r>
              <a:rPr sz="1100" i="1" spc="5" dirty="0">
                <a:cs typeface="Times New Roman"/>
              </a:rPr>
              <a:t>had </a:t>
            </a:r>
            <a:r>
              <a:rPr sz="1100" i="1" spc="15" dirty="0">
                <a:cs typeface="Times New Roman"/>
              </a:rPr>
              <a:t>fallen </a:t>
            </a:r>
            <a:r>
              <a:rPr sz="1100" i="1" spc="30" dirty="0">
                <a:cs typeface="Times New Roman"/>
              </a:rPr>
              <a:t>to </a:t>
            </a:r>
            <a:r>
              <a:rPr sz="1100" i="1" spc="25" dirty="0">
                <a:cs typeface="Times New Roman"/>
              </a:rPr>
              <a:t>the </a:t>
            </a:r>
            <a:r>
              <a:rPr sz="1100" i="1" spc="15" dirty="0">
                <a:cs typeface="Times New Roman"/>
              </a:rPr>
              <a:t>bottom of </a:t>
            </a:r>
            <a:r>
              <a:rPr sz="1100" i="1" spc="5" dirty="0">
                <a:cs typeface="Times New Roman"/>
              </a:rPr>
              <a:t>a </a:t>
            </a:r>
            <a:r>
              <a:rPr sz="1100" i="1" spc="-5" dirty="0">
                <a:cs typeface="Times New Roman"/>
              </a:rPr>
              <a:t>deep </a:t>
            </a:r>
            <a:r>
              <a:rPr sz="1100" i="1" spc="10" dirty="0">
                <a:cs typeface="Times New Roman"/>
              </a:rPr>
              <a:t>lake. </a:t>
            </a:r>
            <a:r>
              <a:rPr sz="1100" i="1" spc="45" dirty="0">
                <a:cs typeface="Times New Roman"/>
              </a:rPr>
              <a:t>Just  </a:t>
            </a:r>
            <a:r>
              <a:rPr sz="1100" i="1" spc="15" dirty="0">
                <a:cs typeface="Times New Roman"/>
              </a:rPr>
              <a:t>when </a:t>
            </a:r>
            <a:r>
              <a:rPr sz="1100" i="1" spc="40" dirty="0">
                <a:cs typeface="Times New Roman"/>
              </a:rPr>
              <a:t>it </a:t>
            </a:r>
            <a:r>
              <a:rPr sz="1100" i="1" spc="-20" dirty="0">
                <a:cs typeface="Times New Roman"/>
              </a:rPr>
              <a:t>looked </a:t>
            </a:r>
            <a:r>
              <a:rPr sz="1100" i="1" spc="5" dirty="0">
                <a:cs typeface="Times New Roman"/>
              </a:rPr>
              <a:t>like </a:t>
            </a:r>
            <a:r>
              <a:rPr sz="1100" i="1" dirty="0">
                <a:cs typeface="Times New Roman"/>
              </a:rPr>
              <a:t>all </a:t>
            </a:r>
            <a:r>
              <a:rPr sz="1100" i="1" spc="5" dirty="0">
                <a:cs typeface="Times New Roman"/>
              </a:rPr>
              <a:t>was </a:t>
            </a:r>
            <a:r>
              <a:rPr sz="1100" i="1" spc="20" dirty="0">
                <a:cs typeface="Times New Roman"/>
              </a:rPr>
              <a:t>lost, </a:t>
            </a:r>
            <a:r>
              <a:rPr sz="1100" i="1" spc="10" dirty="0">
                <a:cs typeface="Times New Roman"/>
              </a:rPr>
              <a:t>he </a:t>
            </a:r>
            <a:r>
              <a:rPr sz="1100" i="1" spc="15" dirty="0">
                <a:cs typeface="Times New Roman"/>
              </a:rPr>
              <a:t>thought </a:t>
            </a:r>
            <a:r>
              <a:rPr sz="1100" i="1" spc="30" dirty="0">
                <a:cs typeface="Times New Roman"/>
              </a:rPr>
              <a:t>to </a:t>
            </a:r>
            <a:r>
              <a:rPr sz="1100" i="1" spc="15" dirty="0">
                <a:cs typeface="Times New Roman"/>
              </a:rPr>
              <a:t>pick </a:t>
            </a:r>
            <a:r>
              <a:rPr sz="1100" i="1" spc="20" dirty="0">
                <a:cs typeface="Times New Roman"/>
              </a:rPr>
              <a:t>himself  up </a:t>
            </a:r>
            <a:r>
              <a:rPr sz="1100" i="1" spc="-5" dirty="0">
                <a:cs typeface="Times New Roman"/>
              </a:rPr>
              <a:t>by </a:t>
            </a:r>
            <a:r>
              <a:rPr sz="1100" i="1" spc="15" dirty="0">
                <a:cs typeface="Times New Roman"/>
              </a:rPr>
              <a:t>his </a:t>
            </a:r>
            <a:r>
              <a:rPr sz="1100" i="1" spc="20" dirty="0">
                <a:cs typeface="Times New Roman"/>
              </a:rPr>
              <a:t>own</a:t>
            </a:r>
            <a:r>
              <a:rPr sz="1100" i="1" spc="150" dirty="0">
                <a:cs typeface="Times New Roman"/>
              </a:rPr>
              <a:t> </a:t>
            </a:r>
            <a:r>
              <a:rPr sz="1100" i="1" dirty="0">
                <a:cs typeface="Times New Roman"/>
              </a:rPr>
              <a:t>bootstraps.</a:t>
            </a:r>
            <a:endParaRPr sz="1100" dirty="0">
              <a:cs typeface="Times New Roman"/>
            </a:endParaRPr>
          </a:p>
        </p:txBody>
      </p:sp>
      <p:pic>
        <p:nvPicPr>
          <p:cNvPr id="4098" name="Picture 2" descr="Baron Münchhausen | Hanoverian storyteller | Britannica">
            <a:extLst>
              <a:ext uri="{FF2B5EF4-FFF2-40B4-BE49-F238E27FC236}">
                <a16:creationId xmlns:a16="http://schemas.microsoft.com/office/drawing/2014/main" id="{6DDC6AF0-BBF3-4F99-A3E1-C86A7ABE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63" y="2152368"/>
            <a:ext cx="943036" cy="11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0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793" y="211465"/>
            <a:ext cx="14128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A </a:t>
            </a:r>
            <a:r>
              <a:rPr spc="-40" dirty="0">
                <a:latin typeface="+mn-lt"/>
              </a:rPr>
              <a:t>simple</a:t>
            </a:r>
            <a:r>
              <a:rPr spc="80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50" y="892175"/>
            <a:ext cx="3547745" cy="128144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Suppose </a:t>
            </a:r>
            <a:r>
              <a:rPr sz="1100" spc="110" dirty="0">
                <a:cs typeface="PMingLiU"/>
              </a:rPr>
              <a:t>that </a:t>
            </a:r>
            <a:r>
              <a:rPr sz="1100" spc="15" dirty="0">
                <a:cs typeface="PMingLiU"/>
              </a:rPr>
              <a:t>we </a:t>
            </a:r>
            <a:r>
              <a:rPr sz="1100" spc="40" dirty="0">
                <a:cs typeface="PMingLiU"/>
              </a:rPr>
              <a:t>wish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invest </a:t>
            </a:r>
            <a:r>
              <a:rPr sz="1100" spc="85" dirty="0">
                <a:cs typeface="PMingLiU"/>
              </a:rPr>
              <a:t>a </a:t>
            </a:r>
            <a:r>
              <a:rPr sz="1100" spc="25" dirty="0">
                <a:cs typeface="PMingLiU"/>
              </a:rPr>
              <a:t>fixed </a:t>
            </a:r>
            <a:r>
              <a:rPr sz="1100" spc="70" dirty="0">
                <a:cs typeface="PMingLiU"/>
              </a:rPr>
              <a:t>sum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money </a:t>
            </a:r>
            <a:r>
              <a:rPr sz="1100" spc="50" dirty="0">
                <a:cs typeface="PMingLiU"/>
              </a:rPr>
              <a:t>in  </a:t>
            </a:r>
            <a:r>
              <a:rPr sz="1100" spc="45" dirty="0">
                <a:cs typeface="PMingLiU"/>
              </a:rPr>
              <a:t>two </a:t>
            </a:r>
            <a:r>
              <a:rPr sz="1100" spc="40" dirty="0">
                <a:cs typeface="PMingLiU"/>
              </a:rPr>
              <a:t>financial </a:t>
            </a:r>
            <a:r>
              <a:rPr sz="1100" spc="55" dirty="0">
                <a:cs typeface="PMingLiU"/>
              </a:rPr>
              <a:t>assets </a:t>
            </a:r>
            <a:r>
              <a:rPr sz="1100" spc="110" dirty="0">
                <a:cs typeface="PMingLiU"/>
              </a:rPr>
              <a:t>that </a:t>
            </a:r>
            <a:r>
              <a:rPr sz="1100" spc="40" dirty="0">
                <a:cs typeface="PMingLiU"/>
              </a:rPr>
              <a:t>yield </a:t>
            </a:r>
            <a:r>
              <a:rPr sz="1100" spc="75" dirty="0">
                <a:cs typeface="PMingLiU"/>
              </a:rPr>
              <a:t>returns </a:t>
            </a:r>
            <a:r>
              <a:rPr sz="1100" spc="5" dirty="0">
                <a:cs typeface="PMingLiU"/>
              </a:rPr>
              <a:t>of </a:t>
            </a:r>
            <a:r>
              <a:rPr sz="1100" i="1" spc="229" dirty="0">
                <a:cs typeface="Times New Roman"/>
              </a:rPr>
              <a:t>X </a:t>
            </a:r>
            <a:r>
              <a:rPr sz="1100" spc="85" dirty="0">
                <a:cs typeface="PMingLiU"/>
              </a:rPr>
              <a:t>and </a:t>
            </a:r>
            <a:r>
              <a:rPr sz="1100" i="1" spc="20" dirty="0">
                <a:cs typeface="Times New Roman"/>
              </a:rPr>
              <a:t>Y </a:t>
            </a:r>
            <a:r>
              <a:rPr sz="1100" spc="40" dirty="0">
                <a:cs typeface="PMingLiU"/>
              </a:rPr>
              <a:t>,  respectively, </a:t>
            </a:r>
            <a:r>
              <a:rPr sz="1100" spc="50" dirty="0">
                <a:cs typeface="PMingLiU"/>
              </a:rPr>
              <a:t>where </a:t>
            </a:r>
            <a:r>
              <a:rPr sz="1100" i="1" spc="229" dirty="0">
                <a:cs typeface="Times New Roman"/>
              </a:rPr>
              <a:t>X </a:t>
            </a:r>
            <a:r>
              <a:rPr sz="1100" spc="85" dirty="0">
                <a:cs typeface="PMingLiU"/>
              </a:rPr>
              <a:t>and </a:t>
            </a:r>
            <a:r>
              <a:rPr sz="1100" i="1" spc="20" dirty="0">
                <a:cs typeface="Times New Roman"/>
              </a:rPr>
              <a:t>Y </a:t>
            </a:r>
            <a:r>
              <a:rPr sz="1100" spc="60" dirty="0">
                <a:cs typeface="PMingLiU"/>
              </a:rPr>
              <a:t>are </a:t>
            </a:r>
            <a:r>
              <a:rPr sz="1100" spc="75" dirty="0">
                <a:cs typeface="PMingLiU"/>
              </a:rPr>
              <a:t>random</a:t>
            </a:r>
            <a:r>
              <a:rPr sz="1100" spc="10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quantities.</a:t>
            </a:r>
            <a:endParaRPr lang="en-US" sz="1100" spc="6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lang="en-US" sz="1100" spc="6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30480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20" dirty="0">
                <a:cs typeface="PMingLiU"/>
              </a:rPr>
              <a:t>will </a:t>
            </a:r>
            <a:r>
              <a:rPr sz="1100" spc="45" dirty="0">
                <a:cs typeface="PMingLiU"/>
              </a:rPr>
              <a:t>invest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fraction </a:t>
            </a:r>
            <a:r>
              <a:rPr sz="1100" i="1" spc="114" dirty="0">
                <a:cs typeface="Times New Roman"/>
              </a:rPr>
              <a:t>α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our </a:t>
            </a:r>
            <a:r>
              <a:rPr sz="1100" spc="60" dirty="0">
                <a:cs typeface="PMingLiU"/>
              </a:rPr>
              <a:t>money </a:t>
            </a:r>
            <a:r>
              <a:rPr sz="1100" spc="50" dirty="0">
                <a:cs typeface="PMingLiU"/>
              </a:rPr>
              <a:t>in </a:t>
            </a:r>
            <a:r>
              <a:rPr sz="1100" i="1" spc="175" dirty="0">
                <a:cs typeface="Times New Roman"/>
              </a:rPr>
              <a:t>X</a:t>
            </a:r>
            <a:r>
              <a:rPr sz="1100" spc="175" dirty="0">
                <a:cs typeface="PMingLiU"/>
              </a:rPr>
              <a:t>, </a:t>
            </a:r>
            <a:r>
              <a:rPr sz="1100" spc="85" dirty="0">
                <a:cs typeface="PMingLiU"/>
              </a:rPr>
              <a:t>and </a:t>
            </a:r>
            <a:r>
              <a:rPr sz="1100" spc="20" dirty="0">
                <a:cs typeface="PMingLiU"/>
              </a:rPr>
              <a:t>will  </a:t>
            </a:r>
            <a:r>
              <a:rPr sz="1100" spc="45" dirty="0">
                <a:cs typeface="PMingLiU"/>
              </a:rPr>
              <a:t>invest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remaining </a:t>
            </a:r>
            <a:r>
              <a:rPr sz="1100" spc="25" dirty="0">
                <a:cs typeface="PMingLiU"/>
              </a:rPr>
              <a:t>1 </a:t>
            </a:r>
            <a:r>
              <a:rPr sz="1100" i="1" spc="204" dirty="0">
                <a:cs typeface="Arial"/>
              </a:rPr>
              <a:t>−</a:t>
            </a:r>
            <a:r>
              <a:rPr sz="1100" i="1" spc="-155" dirty="0">
                <a:cs typeface="Arial"/>
              </a:rPr>
              <a:t> </a:t>
            </a:r>
            <a:r>
              <a:rPr sz="1100" i="1" spc="114" dirty="0">
                <a:cs typeface="Times New Roman"/>
              </a:rPr>
              <a:t>α </a:t>
            </a:r>
            <a:r>
              <a:rPr sz="1100" spc="50" dirty="0">
                <a:cs typeface="PMingLiU"/>
              </a:rPr>
              <a:t>in </a:t>
            </a:r>
            <a:r>
              <a:rPr sz="1100" i="1" spc="20" dirty="0">
                <a:cs typeface="Times New Roman"/>
              </a:rPr>
              <a:t>Y </a:t>
            </a:r>
            <a:r>
              <a:rPr sz="1100" spc="4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793" y="211465"/>
            <a:ext cx="14128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A </a:t>
            </a:r>
            <a:r>
              <a:rPr spc="-40" dirty="0">
                <a:latin typeface="+mn-lt"/>
              </a:rPr>
              <a:t>simple</a:t>
            </a:r>
            <a:r>
              <a:rPr spc="80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625169"/>
            <a:ext cx="3547745" cy="112024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77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wish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choose </a:t>
            </a:r>
            <a:r>
              <a:rPr sz="1100" i="1" spc="114" dirty="0">
                <a:cs typeface="Times New Roman"/>
              </a:rPr>
              <a:t>α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minimize </a:t>
            </a:r>
            <a:r>
              <a:rPr sz="1100" spc="80" dirty="0">
                <a:cs typeface="PMingLiU"/>
              </a:rPr>
              <a:t>the total </a:t>
            </a:r>
            <a:r>
              <a:rPr sz="1100" spc="45" dirty="0">
                <a:cs typeface="PMingLiU"/>
              </a:rPr>
              <a:t>risk, </a:t>
            </a:r>
            <a:r>
              <a:rPr sz="1100" spc="55" dirty="0">
                <a:cs typeface="PMingLiU"/>
              </a:rPr>
              <a:t>or  </a:t>
            </a:r>
            <a:r>
              <a:rPr sz="1100" spc="45" dirty="0">
                <a:cs typeface="PMingLiU"/>
              </a:rPr>
              <a:t>variance,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our </a:t>
            </a:r>
            <a:r>
              <a:rPr sz="1100" spc="55" dirty="0">
                <a:cs typeface="PMingLiU"/>
              </a:rPr>
              <a:t>investment. </a:t>
            </a:r>
            <a:r>
              <a:rPr sz="1100" spc="65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other </a:t>
            </a:r>
            <a:r>
              <a:rPr sz="1100" spc="45" dirty="0">
                <a:cs typeface="PMingLiU"/>
              </a:rPr>
              <a:t>words,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want </a:t>
            </a:r>
            <a:r>
              <a:rPr sz="1100" spc="80" dirty="0">
                <a:cs typeface="PMingLiU"/>
              </a:rPr>
              <a:t>to  </a:t>
            </a:r>
            <a:r>
              <a:rPr sz="1100" spc="45" dirty="0">
                <a:cs typeface="PMingLiU"/>
              </a:rPr>
              <a:t>minimize</a:t>
            </a:r>
            <a:r>
              <a:rPr sz="1100" spc="70" dirty="0">
                <a:cs typeface="PMingLiU"/>
              </a:rPr>
              <a:t> </a:t>
            </a:r>
            <a:r>
              <a:rPr sz="1100" spc="95" dirty="0">
                <a:cs typeface="PMingLiU"/>
              </a:rPr>
              <a:t>Var(</a:t>
            </a:r>
            <a:r>
              <a:rPr sz="1100" i="1" spc="95" dirty="0">
                <a:cs typeface="Times New Roman"/>
              </a:rPr>
              <a:t>αX</a:t>
            </a:r>
            <a:r>
              <a:rPr sz="1100" i="1" spc="5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(1</a:t>
            </a:r>
            <a:r>
              <a:rPr sz="1100" spc="-45" dirty="0">
                <a:cs typeface="PMingLiU"/>
              </a:rPr>
              <a:t> </a:t>
            </a:r>
            <a:r>
              <a:rPr sz="1100" i="1" spc="204" dirty="0">
                <a:cs typeface="Arial"/>
              </a:rPr>
              <a:t>−</a:t>
            </a:r>
            <a:r>
              <a:rPr sz="1100" i="1" spc="-65" dirty="0">
                <a:cs typeface="Arial"/>
              </a:rPr>
              <a:t> </a:t>
            </a:r>
            <a:r>
              <a:rPr sz="1100" i="1" spc="70" dirty="0">
                <a:cs typeface="Times New Roman"/>
              </a:rPr>
              <a:t>α</a:t>
            </a:r>
            <a:r>
              <a:rPr sz="1100" spc="70" dirty="0">
                <a:cs typeface="PMingLiU"/>
              </a:rPr>
              <a:t>)</a:t>
            </a:r>
            <a:r>
              <a:rPr sz="1100" i="1" spc="70" dirty="0">
                <a:cs typeface="Times New Roman"/>
              </a:rPr>
              <a:t>Y</a:t>
            </a:r>
            <a:r>
              <a:rPr sz="1100" i="1" spc="-35" dirty="0">
                <a:cs typeface="Times New Roman"/>
              </a:rPr>
              <a:t> </a:t>
            </a:r>
            <a:r>
              <a:rPr sz="1100" spc="60" dirty="0">
                <a:cs typeface="PMingLiU"/>
              </a:rPr>
              <a:t>).</a:t>
            </a:r>
            <a:endParaRPr lang="en-US" sz="1100" spc="60" dirty="0">
              <a:cs typeface="PMingLiU"/>
            </a:endParaRPr>
          </a:p>
          <a:p>
            <a:pPr marL="144780" marR="177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62230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One </a:t>
            </a:r>
            <a:r>
              <a:rPr sz="1100" spc="6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show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value </a:t>
            </a:r>
            <a:r>
              <a:rPr sz="1100" spc="110" dirty="0">
                <a:cs typeface="PMingLiU"/>
              </a:rPr>
              <a:t>that </a:t>
            </a:r>
            <a:r>
              <a:rPr sz="1100" spc="45" dirty="0">
                <a:cs typeface="PMingLiU"/>
              </a:rPr>
              <a:t>minimizes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risk </a:t>
            </a:r>
            <a:r>
              <a:rPr sz="1100" spc="20" dirty="0">
                <a:cs typeface="PMingLiU"/>
              </a:rPr>
              <a:t>is  </a:t>
            </a:r>
            <a:r>
              <a:rPr sz="1100" spc="35" dirty="0">
                <a:cs typeface="PMingLiU"/>
              </a:rPr>
              <a:t>given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by</a:t>
            </a:r>
            <a:endParaRPr sz="1100" dirty="0">
              <a:cs typeface="PMingLiU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8533" y="2873375"/>
            <a:ext cx="3655695" cy="1449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ts val="969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where</a:t>
            </a:r>
            <a:endParaRPr sz="1100" dirty="0">
              <a:cs typeface="PMingLiU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8153F3-5695-4DB2-8FA9-4282FC5E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885490"/>
            <a:ext cx="2035256" cy="6879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44A59B-1C6E-4500-BA72-EE50F13FF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02" y="2873375"/>
            <a:ext cx="2228850" cy="1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387" y="211465"/>
            <a:ext cx="27711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Cross-validation </a:t>
            </a:r>
            <a:r>
              <a:rPr spc="-30" dirty="0">
                <a:latin typeface="+mn-lt"/>
              </a:rPr>
              <a:t>and </a:t>
            </a:r>
            <a:r>
              <a:rPr spc="-10" dirty="0">
                <a:latin typeface="+mn-lt"/>
              </a:rPr>
              <a:t>the</a:t>
            </a:r>
            <a:r>
              <a:rPr spc="85" dirty="0">
                <a:latin typeface="+mn-lt"/>
              </a:rPr>
              <a:t> </a:t>
            </a:r>
            <a:r>
              <a:rPr dirty="0">
                <a:latin typeface="+mn-lt"/>
              </a:rPr>
              <a:t>Bootstrap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003" y="892175"/>
            <a:ext cx="3862447" cy="18689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499109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lang="en-US" sz="1100" spc="65" dirty="0">
                <a:cs typeface="PMingLiU"/>
              </a:rPr>
              <a:t>Here </a:t>
            </a:r>
            <a:r>
              <a:rPr sz="1100" spc="15" dirty="0">
                <a:cs typeface="PMingLiU"/>
              </a:rPr>
              <a:t>we </a:t>
            </a:r>
            <a:r>
              <a:rPr lang="en-US" sz="1100" spc="15" dirty="0">
                <a:cs typeface="PMingLiU"/>
              </a:rPr>
              <a:t>will </a:t>
            </a:r>
            <a:r>
              <a:rPr sz="1100" spc="40" dirty="0">
                <a:cs typeface="PMingLiU"/>
              </a:rPr>
              <a:t>discuss </a:t>
            </a:r>
            <a:r>
              <a:rPr sz="1100" spc="45" dirty="0">
                <a:cs typeface="PMingLiU"/>
              </a:rPr>
              <a:t>two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resampling </a:t>
            </a:r>
            <a:r>
              <a:rPr sz="1100" spc="65" dirty="0">
                <a:cs typeface="PMingLiU"/>
              </a:rPr>
              <a:t>methods:  </a:t>
            </a:r>
            <a:r>
              <a:rPr sz="1100" b="1" spc="45" dirty="0">
                <a:cs typeface="PMingLiU"/>
              </a:rPr>
              <a:t>cross-validation</a:t>
            </a:r>
            <a:r>
              <a:rPr sz="1100" spc="4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</a:t>
            </a:r>
            <a:r>
              <a:rPr sz="1100" spc="90" dirty="0">
                <a:cs typeface="PMingLiU"/>
              </a:rPr>
              <a:t> </a:t>
            </a:r>
            <a:r>
              <a:rPr sz="1100" b="1" spc="80" dirty="0">
                <a:cs typeface="PMingLiU"/>
              </a:rPr>
              <a:t>bootstrap</a:t>
            </a:r>
            <a:r>
              <a:rPr sz="1100" spc="80" dirty="0">
                <a:cs typeface="PMingLiU"/>
              </a:rPr>
              <a:t>.</a:t>
            </a:r>
            <a:endParaRPr lang="en-US" sz="1100" spc="80" dirty="0">
              <a:cs typeface="PMingLiU"/>
            </a:endParaRPr>
          </a:p>
          <a:p>
            <a:pPr marL="144780" marR="499109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These </a:t>
            </a:r>
            <a:r>
              <a:rPr sz="1100" spc="75" dirty="0">
                <a:cs typeface="PMingLiU"/>
              </a:rPr>
              <a:t>methods </a:t>
            </a:r>
            <a:r>
              <a:rPr sz="1100" b="1" spc="40" dirty="0">
                <a:cs typeface="PMingLiU"/>
              </a:rPr>
              <a:t>re</a:t>
            </a:r>
            <a:r>
              <a:rPr lang="en-US" sz="1100" b="1" spc="40" dirty="0">
                <a:cs typeface="PMingLiU"/>
              </a:rPr>
              <a:t>-</a:t>
            </a:r>
            <a:r>
              <a:rPr sz="1100" b="1" spc="40" dirty="0">
                <a:cs typeface="PMingLiU"/>
              </a:rPr>
              <a:t>fit </a:t>
            </a:r>
            <a:r>
              <a:rPr sz="1100" b="1" spc="85" dirty="0">
                <a:cs typeface="PMingLiU"/>
              </a:rPr>
              <a:t>a </a:t>
            </a:r>
            <a:r>
              <a:rPr sz="1100" b="1" spc="55" dirty="0">
                <a:cs typeface="PMingLiU"/>
              </a:rPr>
              <a:t>model </a:t>
            </a:r>
            <a:r>
              <a:rPr sz="1100" b="1" spc="5" dirty="0">
                <a:cs typeface="PMingLiU"/>
              </a:rPr>
              <a:t>of </a:t>
            </a:r>
            <a:r>
              <a:rPr sz="1100" b="1" spc="60" dirty="0">
                <a:cs typeface="PMingLiU"/>
              </a:rPr>
              <a:t>interest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samples formed  from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set,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obtain </a:t>
            </a:r>
            <a:r>
              <a:rPr sz="1100" spc="65" dirty="0">
                <a:cs typeface="PMingLiU"/>
              </a:rPr>
              <a:t>additional  </a:t>
            </a:r>
            <a:r>
              <a:rPr sz="1100" spc="60" dirty="0">
                <a:cs typeface="PMingLiU"/>
              </a:rPr>
              <a:t>information </a:t>
            </a:r>
            <a:r>
              <a:rPr sz="1100" spc="90" dirty="0">
                <a:cs typeface="PMingLiU"/>
              </a:rPr>
              <a:t>about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fitted </a:t>
            </a:r>
            <a:r>
              <a:rPr sz="1100" spc="55" dirty="0">
                <a:cs typeface="PMingLiU"/>
              </a:rPr>
              <a:t>model.</a:t>
            </a:r>
            <a:endParaRPr lang="en-US" sz="1100" spc="5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495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example, </a:t>
            </a:r>
            <a:r>
              <a:rPr sz="1100" spc="75" dirty="0">
                <a:cs typeface="PMingLiU"/>
              </a:rPr>
              <a:t>they </a:t>
            </a:r>
            <a:r>
              <a:rPr sz="1100" spc="50" dirty="0">
                <a:cs typeface="PMingLiU"/>
              </a:rPr>
              <a:t>provide </a:t>
            </a:r>
            <a:r>
              <a:rPr sz="1100" b="1" spc="65" dirty="0">
                <a:cs typeface="PMingLiU"/>
              </a:rPr>
              <a:t>estimates </a:t>
            </a:r>
            <a:r>
              <a:rPr sz="1100" b="1" spc="5" dirty="0">
                <a:cs typeface="PMingLiU"/>
              </a:rPr>
              <a:t>of </a:t>
            </a:r>
            <a:r>
              <a:rPr sz="1100" b="1" spc="65" dirty="0">
                <a:cs typeface="PMingLiU"/>
              </a:rPr>
              <a:t>test-set </a:t>
            </a:r>
            <a:r>
              <a:rPr sz="1100" b="1" spc="55" dirty="0">
                <a:cs typeface="PMingLiU"/>
              </a:rPr>
              <a:t>prediction  error</a:t>
            </a:r>
            <a:r>
              <a:rPr sz="1100" spc="55" dirty="0">
                <a:cs typeface="PMingLiU"/>
              </a:rPr>
              <a:t>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b="1" spc="85" dirty="0">
                <a:cs typeface="PMingLiU"/>
              </a:rPr>
              <a:t>standard </a:t>
            </a:r>
            <a:r>
              <a:rPr sz="1100" b="1" spc="60" dirty="0">
                <a:cs typeface="PMingLiU"/>
              </a:rPr>
              <a:t>deviation </a:t>
            </a:r>
            <a:r>
              <a:rPr sz="1100" spc="85" dirty="0">
                <a:cs typeface="PMingLiU"/>
              </a:rPr>
              <a:t>and </a:t>
            </a:r>
            <a:r>
              <a:rPr sz="1100" b="1" spc="50" dirty="0">
                <a:cs typeface="PMingLiU"/>
              </a:rPr>
              <a:t>bias</a:t>
            </a:r>
            <a:r>
              <a:rPr sz="1100" spc="50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our </a:t>
            </a:r>
            <a:r>
              <a:rPr sz="1100" spc="75" dirty="0">
                <a:cs typeface="PMingLiU"/>
              </a:rPr>
              <a:t>parameter</a:t>
            </a:r>
            <a:r>
              <a:rPr sz="1100" spc="7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estimates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76250" y="1730375"/>
            <a:ext cx="3775075" cy="3539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" marR="203200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SzPct val="90909"/>
              <a:tabLst>
                <a:tab pos="170815" algn="l"/>
              </a:tabLst>
            </a:pPr>
            <a:r>
              <a:rPr lang="en-US" sz="1100" spc="40">
                <a:cs typeface="PMingLiU"/>
              </a:rPr>
              <a:t>But, w</a:t>
            </a:r>
            <a:r>
              <a:rPr sz="1100" spc="40">
                <a:cs typeface="PMingLiU"/>
              </a:rPr>
              <a:t>e </a:t>
            </a:r>
            <a:r>
              <a:rPr sz="1100" spc="65">
                <a:cs typeface="PMingLiU"/>
              </a:rPr>
              <a:t>can estimate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i="1" spc="114" dirty="0">
                <a:cs typeface="Times New Roman"/>
              </a:rPr>
              <a:t>α </a:t>
            </a:r>
            <a:r>
              <a:rPr sz="1100" spc="110" dirty="0">
                <a:cs typeface="PMingLiU"/>
              </a:rPr>
              <a:t>that </a:t>
            </a:r>
            <a:r>
              <a:rPr sz="1100" spc="45" dirty="0">
                <a:cs typeface="PMingLiU"/>
              </a:rPr>
              <a:t>minimizes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variance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our </a:t>
            </a:r>
            <a:r>
              <a:rPr sz="1100" spc="60" dirty="0">
                <a:cs typeface="PMingLiU"/>
              </a:rPr>
              <a:t>investment</a:t>
            </a:r>
            <a:r>
              <a:rPr sz="1100" spc="17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using</a:t>
            </a:r>
            <a:endParaRPr sz="1100" dirty="0">
              <a:cs typeface="PMingLiU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70C007D-9DA6-4D36-8768-DCB386DF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07" y="2276514"/>
            <a:ext cx="1739982" cy="706433"/>
          </a:xfrm>
          <a:prstGeom prst="rect">
            <a:avLst/>
          </a:prstGeom>
        </p:spPr>
      </p:pic>
      <p:sp>
        <p:nvSpPr>
          <p:cNvPr id="31" name="object 2">
            <a:extLst>
              <a:ext uri="{FF2B5EF4-FFF2-40B4-BE49-F238E27FC236}">
                <a16:creationId xmlns:a16="http://schemas.microsoft.com/office/drawing/2014/main" id="{72DEF14C-C6DC-4F3D-AEE9-F8A5ABE4DA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6793" y="211465"/>
            <a:ext cx="14128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A </a:t>
            </a:r>
            <a:r>
              <a:rPr spc="-40" dirty="0">
                <a:latin typeface="+mn-lt"/>
              </a:rPr>
              <a:t>simple</a:t>
            </a:r>
            <a:r>
              <a:rPr spc="80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56D90-604D-4CD9-88DA-CF8DDDE2C8D0}"/>
              </a:ext>
            </a:extLst>
          </p:cNvPr>
          <p:cNvSpPr txBox="1"/>
          <p:nvPr/>
        </p:nvSpPr>
        <p:spPr>
          <a:xfrm>
            <a:off x="628650" y="1123169"/>
            <a:ext cx="3337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We typically do not know the true variance of variables</a:t>
            </a:r>
            <a:endParaRPr lang="en-GB"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object 8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882" name="object 882"/>
          <p:cNvSpPr txBox="1"/>
          <p:nvPr/>
        </p:nvSpPr>
        <p:spPr>
          <a:xfrm>
            <a:off x="347294" y="2565556"/>
            <a:ext cx="3701415" cy="62337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00" dirty="0"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100" i="1" spc="20" dirty="0">
                <a:cs typeface="Times New Roman"/>
              </a:rPr>
              <a:t>Each </a:t>
            </a:r>
            <a:r>
              <a:rPr sz="1100" i="1" dirty="0">
                <a:cs typeface="Times New Roman"/>
              </a:rPr>
              <a:t>panel </a:t>
            </a:r>
            <a:r>
              <a:rPr sz="1100" i="1" spc="10" dirty="0">
                <a:cs typeface="Times New Roman"/>
              </a:rPr>
              <a:t>displays </a:t>
            </a:r>
            <a:r>
              <a:rPr sz="1100" spc="25" dirty="0">
                <a:cs typeface="PMingLiU"/>
              </a:rPr>
              <a:t>100 </a:t>
            </a:r>
            <a:r>
              <a:rPr sz="1100" i="1" spc="15" dirty="0">
                <a:cs typeface="Times New Roman"/>
              </a:rPr>
              <a:t>simulated </a:t>
            </a:r>
            <a:r>
              <a:rPr sz="1100" i="1" spc="25" dirty="0">
                <a:cs typeface="Times New Roman"/>
              </a:rPr>
              <a:t>returns </a:t>
            </a:r>
            <a:r>
              <a:rPr sz="1100" i="1" spc="20" dirty="0">
                <a:cs typeface="Times New Roman"/>
              </a:rPr>
              <a:t>for </a:t>
            </a:r>
            <a:r>
              <a:rPr sz="1100" i="1" spc="35" dirty="0">
                <a:cs typeface="Times New Roman"/>
              </a:rPr>
              <a:t>investments </a:t>
            </a:r>
            <a:r>
              <a:rPr sz="1100" i="1" spc="229" dirty="0">
                <a:cs typeface="Times New Roman"/>
              </a:rPr>
              <a:t>X  </a:t>
            </a:r>
            <a:r>
              <a:rPr sz="1100" i="1" spc="25" dirty="0">
                <a:cs typeface="Times New Roman"/>
              </a:rPr>
              <a:t>and </a:t>
            </a:r>
            <a:r>
              <a:rPr sz="1100" i="1" spc="20" dirty="0">
                <a:cs typeface="Times New Roman"/>
              </a:rPr>
              <a:t>Y </a:t>
            </a:r>
            <a:r>
              <a:rPr sz="1100" i="1" spc="55" dirty="0">
                <a:cs typeface="Times New Roman"/>
              </a:rPr>
              <a:t>. </a:t>
            </a:r>
            <a:r>
              <a:rPr sz="1100" i="1" spc="5" dirty="0">
                <a:cs typeface="Times New Roman"/>
              </a:rPr>
              <a:t>From </a:t>
            </a:r>
            <a:r>
              <a:rPr sz="1100" i="1" spc="15" dirty="0">
                <a:cs typeface="Times New Roman"/>
              </a:rPr>
              <a:t>left </a:t>
            </a:r>
            <a:r>
              <a:rPr sz="1100" i="1" spc="30" dirty="0">
                <a:cs typeface="Times New Roman"/>
              </a:rPr>
              <a:t>to </a:t>
            </a:r>
            <a:r>
              <a:rPr sz="1100" i="1" spc="15" dirty="0">
                <a:cs typeface="Times New Roman"/>
              </a:rPr>
              <a:t>right </a:t>
            </a:r>
            <a:r>
              <a:rPr sz="1100" i="1" spc="25" dirty="0">
                <a:cs typeface="Times New Roman"/>
              </a:rPr>
              <a:t>and </a:t>
            </a:r>
            <a:r>
              <a:rPr sz="1100" i="1" spc="20" dirty="0">
                <a:cs typeface="Times New Roman"/>
              </a:rPr>
              <a:t>top </a:t>
            </a:r>
            <a:r>
              <a:rPr sz="1100" i="1" spc="30" dirty="0">
                <a:cs typeface="Times New Roman"/>
              </a:rPr>
              <a:t>to </a:t>
            </a:r>
            <a:r>
              <a:rPr sz="1100" i="1" spc="25" dirty="0">
                <a:cs typeface="Times New Roman"/>
              </a:rPr>
              <a:t>bottom, the </a:t>
            </a:r>
            <a:r>
              <a:rPr sz="1100" i="1" spc="10" dirty="0">
                <a:cs typeface="Times New Roman"/>
              </a:rPr>
              <a:t>resulting  </a:t>
            </a:r>
            <a:r>
              <a:rPr sz="1100" i="1" spc="30" dirty="0">
                <a:cs typeface="Times New Roman"/>
              </a:rPr>
              <a:t>estimates </a:t>
            </a:r>
            <a:r>
              <a:rPr sz="1100" i="1" spc="20" dirty="0">
                <a:cs typeface="Times New Roman"/>
              </a:rPr>
              <a:t>for </a:t>
            </a:r>
            <a:r>
              <a:rPr sz="1100" i="1" spc="114" dirty="0">
                <a:cs typeface="Times New Roman"/>
              </a:rPr>
              <a:t>α </a:t>
            </a:r>
            <a:r>
              <a:rPr sz="1100" i="1" spc="-5" dirty="0">
                <a:cs typeface="Times New Roman"/>
              </a:rPr>
              <a:t>are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576</a:t>
            </a:r>
            <a:r>
              <a:rPr sz="1100" i="1" spc="30" dirty="0">
                <a:cs typeface="Times New Roman"/>
              </a:rPr>
              <a:t>,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532</a:t>
            </a:r>
            <a:r>
              <a:rPr sz="1100" i="1" spc="30" dirty="0">
                <a:cs typeface="Times New Roman"/>
              </a:rPr>
              <a:t>,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657</a:t>
            </a:r>
            <a:r>
              <a:rPr sz="1100" i="1" spc="30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and</a:t>
            </a:r>
            <a:r>
              <a:rPr sz="1100" i="1" spc="110" dirty="0">
                <a:cs typeface="Times New Roman"/>
              </a:rPr>
              <a:t>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651</a:t>
            </a:r>
            <a:r>
              <a:rPr sz="1100" i="1" spc="30" dirty="0">
                <a:cs typeface="Times New Roman"/>
              </a:rPr>
              <a:t>.</a:t>
            </a:r>
            <a:endParaRPr sz="1100" dirty="0">
              <a:cs typeface="Times New Roman"/>
            </a:endParaRPr>
          </a:p>
        </p:txBody>
      </p:sp>
      <p:sp>
        <p:nvSpPr>
          <p:cNvPr id="887" name="object 2">
            <a:extLst>
              <a:ext uri="{FF2B5EF4-FFF2-40B4-BE49-F238E27FC236}">
                <a16:creationId xmlns:a16="http://schemas.microsoft.com/office/drawing/2014/main" id="{6FBBC6D1-6337-433B-BE93-C8B2A1E665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6793" y="211465"/>
            <a:ext cx="14128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A </a:t>
            </a:r>
            <a:r>
              <a:rPr spc="-40" dirty="0">
                <a:latin typeface="+mn-lt"/>
              </a:rPr>
              <a:t>simple</a:t>
            </a:r>
            <a:r>
              <a:rPr spc="80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  <p:pic>
        <p:nvPicPr>
          <p:cNvPr id="889" name="Picture 888">
            <a:extLst>
              <a:ext uri="{FF2B5EF4-FFF2-40B4-BE49-F238E27FC236}">
                <a16:creationId xmlns:a16="http://schemas.microsoft.com/office/drawing/2014/main" id="{DAEC190E-E870-4417-A454-77F26329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6" y="585239"/>
            <a:ext cx="2067167" cy="19614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558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40" dirty="0">
                <a:latin typeface="+mn-lt"/>
              </a:rPr>
              <a:t>To </a:t>
            </a:r>
            <a:r>
              <a:rPr sz="1100" spc="65" dirty="0">
                <a:latin typeface="+mn-lt"/>
              </a:rPr>
              <a:t>estimate </a:t>
            </a:r>
            <a:r>
              <a:rPr sz="1100" spc="80" dirty="0">
                <a:latin typeface="+mn-lt"/>
              </a:rPr>
              <a:t>the </a:t>
            </a:r>
            <a:r>
              <a:rPr sz="1100" spc="85" dirty="0">
                <a:latin typeface="+mn-lt"/>
              </a:rPr>
              <a:t>standard </a:t>
            </a:r>
            <a:r>
              <a:rPr sz="1100" spc="60" dirty="0">
                <a:latin typeface="+mn-lt"/>
              </a:rPr>
              <a:t>deviation </a:t>
            </a:r>
            <a:r>
              <a:rPr sz="1100" spc="5" dirty="0">
                <a:latin typeface="+mn-lt"/>
              </a:rPr>
              <a:t>of </a:t>
            </a:r>
            <a:r>
              <a:rPr sz="1100" i="1" spc="-80" dirty="0">
                <a:latin typeface="+mn-lt"/>
                <a:cs typeface="Times New Roman"/>
              </a:rPr>
              <a:t>α</a:t>
            </a:r>
            <a:r>
              <a:rPr sz="1100" spc="-80" dirty="0">
                <a:latin typeface="+mn-lt"/>
              </a:rPr>
              <a:t>ˆ, </a:t>
            </a:r>
            <a:r>
              <a:rPr sz="1100" spc="15" dirty="0">
                <a:latin typeface="+mn-lt"/>
              </a:rPr>
              <a:t>we </a:t>
            </a:r>
            <a:r>
              <a:rPr sz="1100" spc="70" dirty="0">
                <a:latin typeface="+mn-lt"/>
              </a:rPr>
              <a:t>repeated </a:t>
            </a:r>
            <a:r>
              <a:rPr sz="1100" spc="80" dirty="0">
                <a:latin typeface="+mn-lt"/>
              </a:rPr>
              <a:t>the  </a:t>
            </a:r>
            <a:r>
              <a:rPr sz="1100" spc="45" dirty="0">
                <a:latin typeface="+mn-lt"/>
              </a:rPr>
              <a:t>process </a:t>
            </a:r>
            <a:r>
              <a:rPr sz="1100" spc="5" dirty="0">
                <a:latin typeface="+mn-lt"/>
              </a:rPr>
              <a:t>of </a:t>
            </a:r>
            <a:r>
              <a:rPr sz="1100" spc="55" dirty="0">
                <a:latin typeface="+mn-lt"/>
              </a:rPr>
              <a:t>simulating </a:t>
            </a:r>
            <a:r>
              <a:rPr sz="1100" spc="25" dirty="0">
                <a:latin typeface="+mn-lt"/>
              </a:rPr>
              <a:t>100 </a:t>
            </a:r>
            <a:r>
              <a:rPr sz="1100" spc="60" dirty="0">
                <a:latin typeface="+mn-lt"/>
              </a:rPr>
              <a:t>paired </a:t>
            </a:r>
            <a:r>
              <a:rPr sz="1100" spc="50" dirty="0">
                <a:latin typeface="+mn-lt"/>
              </a:rPr>
              <a:t>observations </a:t>
            </a:r>
            <a:r>
              <a:rPr sz="1100" spc="5" dirty="0">
                <a:latin typeface="+mn-lt"/>
              </a:rPr>
              <a:t>of </a:t>
            </a:r>
            <a:r>
              <a:rPr sz="1100" i="1" spc="229" dirty="0">
                <a:latin typeface="+mn-lt"/>
                <a:cs typeface="Times New Roman"/>
              </a:rPr>
              <a:t>X </a:t>
            </a:r>
            <a:r>
              <a:rPr sz="1100" spc="85" dirty="0">
                <a:latin typeface="+mn-lt"/>
              </a:rPr>
              <a:t>and </a:t>
            </a:r>
            <a:r>
              <a:rPr sz="1100" i="1" spc="20" dirty="0">
                <a:latin typeface="+mn-lt"/>
                <a:cs typeface="Times New Roman"/>
              </a:rPr>
              <a:t>Y </a:t>
            </a:r>
            <a:r>
              <a:rPr sz="1100" spc="40" dirty="0">
                <a:latin typeface="+mn-lt"/>
              </a:rPr>
              <a:t>,  </a:t>
            </a:r>
            <a:r>
              <a:rPr sz="1100" spc="85" dirty="0">
                <a:latin typeface="+mn-lt"/>
              </a:rPr>
              <a:t>and </a:t>
            </a:r>
            <a:r>
              <a:rPr sz="1100" spc="65" dirty="0">
                <a:latin typeface="+mn-lt"/>
              </a:rPr>
              <a:t>estimating </a:t>
            </a:r>
            <a:r>
              <a:rPr sz="1100" i="1" spc="114" dirty="0">
                <a:latin typeface="+mn-lt"/>
                <a:cs typeface="Times New Roman"/>
              </a:rPr>
              <a:t>α </a:t>
            </a:r>
            <a:r>
              <a:rPr sz="1100" spc="30" dirty="0">
                <a:latin typeface="+mn-lt"/>
              </a:rPr>
              <a:t>1,000</a:t>
            </a:r>
            <a:r>
              <a:rPr sz="1100" spc="50" dirty="0">
                <a:latin typeface="+mn-lt"/>
              </a:rPr>
              <a:t> </a:t>
            </a:r>
            <a:r>
              <a:rPr sz="1100" spc="55" dirty="0">
                <a:latin typeface="+mn-lt"/>
              </a:rPr>
              <a:t>times.</a:t>
            </a:r>
            <a:endParaRPr sz="1100" dirty="0">
              <a:latin typeface="+mn-lt"/>
              <a:cs typeface="Times New Roman"/>
            </a:endParaRPr>
          </a:p>
          <a:p>
            <a:pPr marL="195580" marR="11366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40" dirty="0">
                <a:latin typeface="+mn-lt"/>
              </a:rPr>
              <a:t>We </a:t>
            </a:r>
            <a:r>
              <a:rPr sz="1100" spc="65" dirty="0">
                <a:latin typeface="+mn-lt"/>
              </a:rPr>
              <a:t>thereby obtained </a:t>
            </a:r>
            <a:r>
              <a:rPr sz="1100" spc="30" dirty="0">
                <a:latin typeface="+mn-lt"/>
              </a:rPr>
              <a:t>1,000 </a:t>
            </a:r>
            <a:r>
              <a:rPr sz="1100" spc="65" dirty="0">
                <a:latin typeface="+mn-lt"/>
              </a:rPr>
              <a:t>estimates </a:t>
            </a:r>
            <a:r>
              <a:rPr sz="1100" spc="30" dirty="0">
                <a:latin typeface="+mn-lt"/>
              </a:rPr>
              <a:t>for </a:t>
            </a:r>
            <a:r>
              <a:rPr sz="1100" i="1" spc="80" dirty="0">
                <a:latin typeface="+mn-lt"/>
                <a:cs typeface="Times New Roman"/>
              </a:rPr>
              <a:t>α</a:t>
            </a:r>
            <a:r>
              <a:rPr sz="1100" spc="80" dirty="0">
                <a:latin typeface="+mn-lt"/>
              </a:rPr>
              <a:t>, </a:t>
            </a:r>
            <a:r>
              <a:rPr sz="1100" spc="45" dirty="0">
                <a:latin typeface="+mn-lt"/>
              </a:rPr>
              <a:t>which </a:t>
            </a:r>
            <a:r>
              <a:rPr sz="1100" spc="15" dirty="0">
                <a:latin typeface="+mn-lt"/>
              </a:rPr>
              <a:t>we </a:t>
            </a:r>
            <a:r>
              <a:rPr sz="1100" spc="65" dirty="0">
                <a:latin typeface="+mn-lt"/>
              </a:rPr>
              <a:t>can  </a:t>
            </a:r>
            <a:r>
              <a:rPr sz="1100" spc="35" dirty="0">
                <a:latin typeface="+mn-lt"/>
              </a:rPr>
              <a:t>call</a:t>
            </a:r>
            <a:r>
              <a:rPr sz="1100" spc="70" dirty="0">
                <a:latin typeface="+mn-lt"/>
              </a:rPr>
              <a:t> </a:t>
            </a:r>
            <a:r>
              <a:rPr sz="1100" i="1" spc="-45" dirty="0">
                <a:latin typeface="+mn-lt"/>
                <a:cs typeface="Times New Roman"/>
              </a:rPr>
              <a:t>α</a:t>
            </a:r>
            <a:r>
              <a:rPr sz="1100" spc="-45" dirty="0">
                <a:latin typeface="+mn-lt"/>
              </a:rPr>
              <a:t>ˆ</a:t>
            </a:r>
            <a:r>
              <a:rPr sz="1200" spc="-67" baseline="-10416" dirty="0">
                <a:latin typeface="+mn-lt"/>
              </a:rPr>
              <a:t>1</a:t>
            </a:r>
            <a:r>
              <a:rPr sz="1100" i="1" spc="-45" dirty="0">
                <a:latin typeface="+mn-lt"/>
                <a:cs typeface="Times New Roman"/>
              </a:rPr>
              <a:t>,</a:t>
            </a:r>
            <a:r>
              <a:rPr sz="1100" i="1" spc="-95" dirty="0">
                <a:latin typeface="+mn-lt"/>
                <a:cs typeface="Times New Roman"/>
              </a:rPr>
              <a:t> </a:t>
            </a:r>
            <a:r>
              <a:rPr sz="1100" i="1" spc="-45" dirty="0">
                <a:latin typeface="+mn-lt"/>
                <a:cs typeface="Times New Roman"/>
              </a:rPr>
              <a:t>α</a:t>
            </a:r>
            <a:r>
              <a:rPr sz="1100" spc="-45" dirty="0">
                <a:latin typeface="+mn-lt"/>
              </a:rPr>
              <a:t>ˆ</a:t>
            </a:r>
            <a:r>
              <a:rPr sz="1200" spc="-67" baseline="-10416" dirty="0">
                <a:latin typeface="+mn-lt"/>
              </a:rPr>
              <a:t>2</a:t>
            </a:r>
            <a:r>
              <a:rPr sz="1100" i="1" spc="-45" dirty="0">
                <a:latin typeface="+mn-lt"/>
                <a:cs typeface="Times New Roman"/>
              </a:rPr>
              <a:t>,</a:t>
            </a:r>
            <a:r>
              <a:rPr sz="1100" i="1" spc="-95" dirty="0">
                <a:latin typeface="+mn-lt"/>
                <a:cs typeface="Times New Roman"/>
              </a:rPr>
              <a:t> </a:t>
            </a:r>
            <a:r>
              <a:rPr sz="1100" i="1" spc="25" dirty="0">
                <a:latin typeface="+mn-lt"/>
                <a:cs typeface="Times New Roman"/>
              </a:rPr>
              <a:t>.</a:t>
            </a:r>
            <a:r>
              <a:rPr sz="1100" i="1" spc="-95" dirty="0">
                <a:latin typeface="+mn-lt"/>
                <a:cs typeface="Times New Roman"/>
              </a:rPr>
              <a:t> </a:t>
            </a:r>
            <a:r>
              <a:rPr sz="1100" i="1" spc="25" dirty="0">
                <a:latin typeface="+mn-lt"/>
                <a:cs typeface="Times New Roman"/>
              </a:rPr>
              <a:t>.</a:t>
            </a:r>
            <a:r>
              <a:rPr sz="1100" i="1" spc="-95" dirty="0">
                <a:latin typeface="+mn-lt"/>
                <a:cs typeface="Times New Roman"/>
              </a:rPr>
              <a:t> </a:t>
            </a:r>
            <a:r>
              <a:rPr sz="1100" i="1" spc="25" dirty="0">
                <a:latin typeface="+mn-lt"/>
                <a:cs typeface="Times New Roman"/>
              </a:rPr>
              <a:t>.</a:t>
            </a:r>
            <a:r>
              <a:rPr sz="1100" i="1" spc="-95" dirty="0">
                <a:latin typeface="+mn-lt"/>
                <a:cs typeface="Times New Roman"/>
              </a:rPr>
              <a:t> </a:t>
            </a:r>
            <a:r>
              <a:rPr sz="1100" i="1" spc="25" dirty="0">
                <a:latin typeface="+mn-lt"/>
                <a:cs typeface="Times New Roman"/>
              </a:rPr>
              <a:t>,</a:t>
            </a:r>
            <a:r>
              <a:rPr sz="1100" i="1" spc="-95" dirty="0">
                <a:latin typeface="+mn-lt"/>
                <a:cs typeface="Times New Roman"/>
              </a:rPr>
              <a:t> </a:t>
            </a:r>
            <a:r>
              <a:rPr sz="1100" i="1" spc="-5" dirty="0">
                <a:latin typeface="+mn-lt"/>
                <a:cs typeface="Times New Roman"/>
              </a:rPr>
              <a:t>α</a:t>
            </a:r>
            <a:r>
              <a:rPr sz="1100" spc="-5" dirty="0">
                <a:latin typeface="+mn-lt"/>
              </a:rPr>
              <a:t>ˆ</a:t>
            </a:r>
            <a:r>
              <a:rPr sz="1200" spc="-7" baseline="-10416" dirty="0">
                <a:latin typeface="+mn-lt"/>
              </a:rPr>
              <a:t>1000</a:t>
            </a:r>
            <a:r>
              <a:rPr sz="1100" spc="-5" dirty="0">
                <a:latin typeface="+mn-lt"/>
              </a:rPr>
              <a:t>.</a:t>
            </a:r>
            <a:endParaRPr sz="1100" dirty="0">
              <a:latin typeface="+mn-lt"/>
              <a:cs typeface="Times New Roman"/>
            </a:endParaRPr>
          </a:p>
          <a:p>
            <a:pPr marL="195580" marR="2235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left-hand </a:t>
            </a:r>
            <a:r>
              <a:rPr sz="1100" spc="60" dirty="0">
                <a:latin typeface="+mn-lt"/>
              </a:rPr>
              <a:t>panel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Figure </a:t>
            </a:r>
            <a:r>
              <a:rPr sz="1100" spc="55" dirty="0">
                <a:latin typeface="+mn-lt"/>
              </a:rPr>
              <a:t>on </a:t>
            </a:r>
            <a:r>
              <a:rPr sz="1100" spc="30" dirty="0">
                <a:latin typeface="+mn-lt"/>
              </a:rPr>
              <a:t>slide </a:t>
            </a:r>
            <a:r>
              <a:rPr sz="1100" spc="25" dirty="0">
                <a:latin typeface="+mn-lt"/>
                <a:hlinkClick r:id="rId2" action="ppaction://hlinksldjump"/>
              </a:rPr>
              <a:t>29 </a:t>
            </a:r>
            <a:r>
              <a:rPr sz="1100" spc="45" dirty="0">
                <a:latin typeface="+mn-lt"/>
              </a:rPr>
              <a:t>displays </a:t>
            </a:r>
            <a:r>
              <a:rPr sz="1100" spc="85" dirty="0">
                <a:latin typeface="+mn-lt"/>
              </a:rPr>
              <a:t>a  </a:t>
            </a:r>
            <a:r>
              <a:rPr sz="1100" spc="65" dirty="0">
                <a:latin typeface="+mn-lt"/>
              </a:rPr>
              <a:t>histogram </a:t>
            </a:r>
            <a:r>
              <a:rPr sz="1100" spc="5" dirty="0">
                <a:latin typeface="+mn-lt"/>
              </a:rPr>
              <a:t>of </a:t>
            </a:r>
            <a:r>
              <a:rPr sz="1100" spc="8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resulting</a:t>
            </a:r>
            <a:r>
              <a:rPr sz="1100" spc="145" dirty="0">
                <a:latin typeface="+mn-lt"/>
              </a:rPr>
              <a:t> </a:t>
            </a:r>
            <a:r>
              <a:rPr sz="1100" spc="60" dirty="0">
                <a:latin typeface="+mn-lt"/>
              </a:rPr>
              <a:t>estimates.</a:t>
            </a:r>
            <a:endParaRPr sz="1100" dirty="0">
              <a:latin typeface="+mn-lt"/>
            </a:endParaRPr>
          </a:p>
          <a:p>
            <a:pPr marL="1955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96215" algn="l"/>
              </a:tabLst>
            </a:pPr>
            <a:r>
              <a:rPr sz="1100" spc="50" dirty="0">
                <a:latin typeface="+mn-lt"/>
              </a:rPr>
              <a:t>For </a:t>
            </a:r>
            <a:r>
              <a:rPr sz="1100" spc="60" dirty="0">
                <a:latin typeface="+mn-lt"/>
              </a:rPr>
              <a:t>these </a:t>
            </a:r>
            <a:r>
              <a:rPr sz="1100" spc="50" dirty="0">
                <a:latin typeface="+mn-lt"/>
              </a:rPr>
              <a:t>simulations </a:t>
            </a:r>
            <a:r>
              <a:rPr sz="1100" spc="80" dirty="0">
                <a:latin typeface="+mn-lt"/>
              </a:rPr>
              <a:t>the </a:t>
            </a:r>
            <a:r>
              <a:rPr sz="1100" spc="70" dirty="0">
                <a:latin typeface="+mn-lt"/>
              </a:rPr>
              <a:t>parameters </a:t>
            </a:r>
            <a:r>
              <a:rPr sz="1100" spc="35" dirty="0">
                <a:latin typeface="+mn-lt"/>
              </a:rPr>
              <a:t>were </a:t>
            </a:r>
            <a:r>
              <a:rPr sz="1100" spc="60" dirty="0">
                <a:latin typeface="+mn-lt"/>
              </a:rPr>
              <a:t>set</a:t>
            </a:r>
            <a:r>
              <a:rPr sz="1100" spc="190" dirty="0">
                <a:latin typeface="+mn-lt"/>
              </a:rPr>
              <a:t> </a:t>
            </a:r>
            <a:r>
              <a:rPr sz="1100" spc="80" dirty="0">
                <a:latin typeface="+mn-lt"/>
              </a:rPr>
              <a:t>to</a:t>
            </a:r>
            <a:endParaRPr sz="1100"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554" y="2437357"/>
            <a:ext cx="58547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9905" algn="l"/>
              </a:tabLst>
            </a:pPr>
            <a:r>
              <a:rPr sz="800" i="1" spc="204" dirty="0">
                <a:latin typeface="Times New Roman"/>
                <a:cs typeface="Times New Roman"/>
              </a:rPr>
              <a:t>X	</a:t>
            </a:r>
            <a:r>
              <a:rPr sz="800" i="1" spc="45" dirty="0">
                <a:latin typeface="Times New Roman"/>
                <a:cs typeface="Times New Roman"/>
              </a:rPr>
              <a:t>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995" y="2358973"/>
            <a:ext cx="350456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i="1" spc="80" dirty="0">
                <a:cs typeface="Times New Roman"/>
              </a:rPr>
              <a:t>σ</a:t>
            </a:r>
            <a:r>
              <a:rPr sz="1200" spc="120" baseline="27777" dirty="0">
                <a:cs typeface="PMingLiU"/>
              </a:rPr>
              <a:t>2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 </a:t>
            </a:r>
            <a:r>
              <a:rPr sz="1100" i="1" spc="80" dirty="0">
                <a:cs typeface="Times New Roman"/>
              </a:rPr>
              <a:t>σ</a:t>
            </a:r>
            <a:r>
              <a:rPr sz="1200" spc="120" baseline="27777" dirty="0">
                <a:cs typeface="PMingLiU"/>
              </a:rPr>
              <a:t>2 </a:t>
            </a:r>
            <a:r>
              <a:rPr sz="1100" spc="260" dirty="0">
                <a:cs typeface="PMingLiU"/>
              </a:rPr>
              <a:t>= </a:t>
            </a:r>
            <a:r>
              <a:rPr sz="1100" spc="30" dirty="0">
                <a:cs typeface="PMingLiU"/>
              </a:rPr>
              <a:t>1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25, </a:t>
            </a:r>
            <a:r>
              <a:rPr sz="1100" spc="85" dirty="0">
                <a:cs typeface="PMingLiU"/>
              </a:rPr>
              <a:t>and </a:t>
            </a:r>
            <a:r>
              <a:rPr sz="1100" i="1" spc="130" dirty="0">
                <a:cs typeface="Times New Roman"/>
              </a:rPr>
              <a:t>σ</a:t>
            </a:r>
            <a:r>
              <a:rPr sz="1200" i="1" spc="195" baseline="-10416" dirty="0">
                <a:cs typeface="Times New Roman"/>
              </a:rPr>
              <a:t>XY </a:t>
            </a:r>
            <a:r>
              <a:rPr sz="1100" spc="260" dirty="0">
                <a:cs typeface="PMingLiU"/>
              </a:rPr>
              <a:t>=</a:t>
            </a:r>
            <a:r>
              <a:rPr sz="1100" spc="-13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5, </a:t>
            </a:r>
            <a:r>
              <a:rPr sz="1100" spc="85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so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know </a:t>
            </a:r>
            <a:r>
              <a:rPr sz="1100" spc="110" dirty="0">
                <a:cs typeface="PMingLiU"/>
              </a:rPr>
              <a:t>that</a:t>
            </a:r>
            <a:endParaRPr sz="1100" dirty="0"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2531045"/>
            <a:ext cx="320357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0" dirty="0">
                <a:cs typeface="PMingLiU"/>
              </a:rPr>
              <a:t>the true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i="1" spc="114" dirty="0">
                <a:cs typeface="Times New Roman"/>
              </a:rPr>
              <a:t>α </a:t>
            </a:r>
            <a:r>
              <a:rPr sz="1100" spc="20" dirty="0">
                <a:cs typeface="PMingLiU"/>
              </a:rPr>
              <a:t>is </a:t>
            </a:r>
            <a:r>
              <a:rPr sz="1100" spc="25" dirty="0">
                <a:cs typeface="PMingLiU"/>
              </a:rPr>
              <a:t>0</a:t>
            </a:r>
            <a:r>
              <a:rPr sz="1100" i="1" spc="25" dirty="0">
                <a:cs typeface="Times New Roman"/>
              </a:rPr>
              <a:t>.</a:t>
            </a:r>
            <a:r>
              <a:rPr sz="1100" spc="25" dirty="0">
                <a:cs typeface="PMingLiU"/>
              </a:rPr>
              <a:t>6 </a:t>
            </a:r>
            <a:r>
              <a:rPr sz="1100" spc="65" dirty="0">
                <a:cs typeface="PMingLiU"/>
              </a:rPr>
              <a:t>(indicated </a:t>
            </a:r>
            <a:r>
              <a:rPr sz="1100" spc="55" dirty="0">
                <a:cs typeface="PMingLiU"/>
              </a:rPr>
              <a:t>by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red</a:t>
            </a:r>
            <a:r>
              <a:rPr sz="1100" spc="27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line).</a:t>
            </a:r>
            <a:endParaRPr sz="1100">
              <a:cs typeface="PMingLiU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7B436F3-ECDD-414D-8916-60A5B5CE1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6793" y="211465"/>
            <a:ext cx="14128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A </a:t>
            </a:r>
            <a:r>
              <a:rPr spc="-40" dirty="0">
                <a:latin typeface="+mn-lt"/>
              </a:rPr>
              <a:t>simple</a:t>
            </a:r>
            <a:r>
              <a:rPr spc="80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1858" y="513459"/>
            <a:ext cx="271335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mean </a:t>
            </a:r>
            <a:r>
              <a:rPr sz="1100" spc="30" dirty="0">
                <a:cs typeface="PMingLiU"/>
              </a:rPr>
              <a:t>over </a:t>
            </a:r>
            <a:r>
              <a:rPr sz="1100" spc="35" dirty="0">
                <a:cs typeface="PMingLiU"/>
              </a:rPr>
              <a:t>all </a:t>
            </a:r>
            <a:r>
              <a:rPr sz="1100" spc="30" dirty="0">
                <a:cs typeface="PMingLiU"/>
              </a:rPr>
              <a:t>1,000 </a:t>
            </a:r>
            <a:r>
              <a:rPr sz="1100" spc="65" dirty="0">
                <a:cs typeface="PMingLiU"/>
              </a:rPr>
              <a:t>estimates </a:t>
            </a:r>
            <a:r>
              <a:rPr sz="1100" spc="30" dirty="0">
                <a:cs typeface="PMingLiU"/>
              </a:rPr>
              <a:t>for </a:t>
            </a:r>
            <a:r>
              <a:rPr sz="1100" i="1" spc="114" dirty="0">
                <a:cs typeface="Times New Roman"/>
              </a:rPr>
              <a:t>α</a:t>
            </a:r>
            <a:r>
              <a:rPr sz="1100" i="1" spc="220" dirty="0">
                <a:cs typeface="Times New Roman"/>
              </a:rPr>
              <a:t> </a:t>
            </a:r>
            <a:r>
              <a:rPr sz="1100" spc="20" dirty="0">
                <a:cs typeface="PMingLiU"/>
              </a:rPr>
              <a:t>is</a:t>
            </a:r>
            <a:endParaRPr sz="1100"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395" y="1322386"/>
            <a:ext cx="3407410" cy="5029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45" dirty="0">
                <a:cs typeface="PMingLiU"/>
              </a:rPr>
              <a:t>very </a:t>
            </a:r>
            <a:r>
              <a:rPr sz="1100" spc="20" dirty="0">
                <a:cs typeface="PMingLiU"/>
              </a:rPr>
              <a:t>close </a:t>
            </a:r>
            <a:r>
              <a:rPr sz="1100" spc="80" dirty="0">
                <a:cs typeface="PMingLiU"/>
              </a:rPr>
              <a:t>to </a:t>
            </a:r>
            <a:r>
              <a:rPr sz="1100" i="1" spc="114" dirty="0">
                <a:cs typeface="Times New Roman"/>
              </a:rPr>
              <a:t>α </a:t>
            </a:r>
            <a:r>
              <a:rPr sz="1100" spc="260" dirty="0">
                <a:cs typeface="PMingLiU"/>
              </a:rPr>
              <a:t>=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6,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standard </a:t>
            </a:r>
            <a:r>
              <a:rPr sz="1100" spc="60" dirty="0">
                <a:cs typeface="PMingLiU"/>
              </a:rPr>
              <a:t>deviation </a:t>
            </a:r>
            <a:r>
              <a:rPr sz="1100" spc="5" dirty="0">
                <a:cs typeface="PMingLiU"/>
              </a:rPr>
              <a:t>of</a:t>
            </a:r>
            <a:r>
              <a:rPr sz="1100" spc="-14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estimates</a:t>
            </a:r>
            <a:r>
              <a:rPr sz="1100" spc="70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is</a:t>
            </a:r>
            <a:endParaRPr sz="1100" dirty="0">
              <a:cs typeface="PMingLiU"/>
            </a:endParaRPr>
          </a:p>
          <a:p>
            <a:pPr marL="785495">
              <a:lnSpc>
                <a:spcPts val="1090"/>
              </a:lnSpc>
            </a:pPr>
            <a:endParaRPr sz="1100" dirty="0"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1858" y="2350108"/>
            <a:ext cx="3298190" cy="90614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gives </a:t>
            </a:r>
            <a:r>
              <a:rPr sz="1100" spc="55" dirty="0">
                <a:cs typeface="PMingLiU"/>
              </a:rPr>
              <a:t>us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very </a:t>
            </a:r>
            <a:r>
              <a:rPr sz="1100" spc="55" dirty="0">
                <a:cs typeface="PMingLiU"/>
              </a:rPr>
              <a:t>good </a:t>
            </a:r>
            <a:r>
              <a:rPr sz="1100" spc="50" dirty="0">
                <a:cs typeface="PMingLiU"/>
              </a:rPr>
              <a:t>idea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accuracy </a:t>
            </a:r>
            <a:r>
              <a:rPr sz="1100" spc="5" dirty="0">
                <a:cs typeface="PMingLiU"/>
              </a:rPr>
              <a:t>of </a:t>
            </a:r>
            <a:r>
              <a:rPr sz="1100" i="1" spc="-90" dirty="0">
                <a:cs typeface="Times New Roman"/>
              </a:rPr>
              <a:t>α</a:t>
            </a:r>
            <a:r>
              <a:rPr sz="1100" spc="-90" dirty="0">
                <a:cs typeface="PMingLiU"/>
              </a:rPr>
              <a:t>ˆ:  </a:t>
            </a:r>
            <a:r>
              <a:rPr sz="1100" dirty="0">
                <a:cs typeface="PMingLiU"/>
              </a:rPr>
              <a:t>SE(</a:t>
            </a:r>
            <a:r>
              <a:rPr sz="1100" i="1" dirty="0">
                <a:cs typeface="Times New Roman"/>
              </a:rPr>
              <a:t>α</a:t>
            </a:r>
            <a:r>
              <a:rPr sz="1100" dirty="0">
                <a:cs typeface="PMingLiU"/>
              </a:rPr>
              <a:t>ˆ) </a:t>
            </a:r>
            <a:r>
              <a:rPr sz="1100" i="1" spc="240" dirty="0">
                <a:cs typeface="Arial"/>
              </a:rPr>
              <a:t>≈</a:t>
            </a:r>
            <a:r>
              <a:rPr sz="1100" i="1" spc="5" dirty="0">
                <a:cs typeface="Arial"/>
              </a:rPr>
              <a:t>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083.</a:t>
            </a:r>
            <a:endParaRPr sz="1100">
              <a:cs typeface="PMingLiU"/>
            </a:endParaRPr>
          </a:p>
          <a:p>
            <a:pPr marL="144780" marR="19685" indent="-132715">
              <a:lnSpc>
                <a:spcPct val="102600"/>
              </a:lnSpc>
              <a:spcBef>
                <a:spcPts val="20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25" dirty="0">
                <a:cs typeface="PMingLiU"/>
              </a:rPr>
              <a:t>So </a:t>
            </a:r>
            <a:r>
              <a:rPr sz="1100" spc="55" dirty="0">
                <a:cs typeface="PMingLiU"/>
              </a:rPr>
              <a:t>roughly </a:t>
            </a:r>
            <a:r>
              <a:rPr sz="1100" spc="50" dirty="0">
                <a:cs typeface="PMingLiU"/>
              </a:rPr>
              <a:t>speaking, </a:t>
            </a:r>
            <a:r>
              <a:rPr sz="1100" spc="30" dirty="0">
                <a:cs typeface="PMingLiU"/>
              </a:rPr>
              <a:t>for </a:t>
            </a:r>
            <a:r>
              <a:rPr sz="1100" spc="85" dirty="0">
                <a:cs typeface="PMingLiU"/>
              </a:rPr>
              <a:t>a </a:t>
            </a:r>
            <a:r>
              <a:rPr sz="1100" spc="75" dirty="0">
                <a:cs typeface="PMingLiU"/>
              </a:rPr>
              <a:t>random </a:t>
            </a:r>
            <a:r>
              <a:rPr sz="1100" spc="55" dirty="0">
                <a:cs typeface="PMingLiU"/>
              </a:rPr>
              <a:t>sample </a:t>
            </a:r>
            <a:r>
              <a:rPr sz="1100" spc="50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population,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would </a:t>
            </a:r>
            <a:r>
              <a:rPr sz="1100" spc="65" dirty="0">
                <a:cs typeface="PMingLiU"/>
              </a:rPr>
              <a:t>expect </a:t>
            </a:r>
            <a:r>
              <a:rPr sz="1100" i="1" spc="-170" dirty="0">
                <a:cs typeface="Times New Roman"/>
              </a:rPr>
              <a:t>α</a:t>
            </a:r>
            <a:r>
              <a:rPr sz="1100" spc="-170" dirty="0">
                <a:cs typeface="PMingLiU"/>
              </a:rPr>
              <a:t>ˆ </a:t>
            </a:r>
            <a:r>
              <a:rPr sz="1100" spc="80" dirty="0">
                <a:cs typeface="PMingLiU"/>
              </a:rPr>
              <a:t>to </a:t>
            </a:r>
            <a:r>
              <a:rPr sz="1100" spc="25" dirty="0">
                <a:cs typeface="PMingLiU"/>
              </a:rPr>
              <a:t>differ </a:t>
            </a:r>
            <a:r>
              <a:rPr sz="1100" spc="50" dirty="0">
                <a:cs typeface="PMingLiU"/>
              </a:rPr>
              <a:t>from </a:t>
            </a:r>
            <a:r>
              <a:rPr sz="1100" i="1" spc="114" dirty="0">
                <a:cs typeface="Times New Roman"/>
              </a:rPr>
              <a:t>α </a:t>
            </a:r>
            <a:r>
              <a:rPr sz="1100" spc="55" dirty="0">
                <a:cs typeface="PMingLiU"/>
              </a:rPr>
              <a:t>by  </a:t>
            </a:r>
            <a:r>
              <a:rPr sz="1100" spc="60" dirty="0">
                <a:cs typeface="PMingLiU"/>
              </a:rPr>
              <a:t>approximately </a:t>
            </a:r>
            <a:r>
              <a:rPr sz="1100" spc="30" dirty="0">
                <a:cs typeface="PMingLiU"/>
              </a:rPr>
              <a:t>0</a:t>
            </a:r>
            <a:r>
              <a:rPr sz="1100" i="1" spc="30" dirty="0">
                <a:cs typeface="Times New Roman"/>
              </a:rPr>
              <a:t>.</a:t>
            </a:r>
            <a:r>
              <a:rPr sz="1100" spc="30" dirty="0">
                <a:cs typeface="PMingLiU"/>
              </a:rPr>
              <a:t>08, </a:t>
            </a:r>
            <a:r>
              <a:rPr sz="1100" spc="55" dirty="0">
                <a:cs typeface="PMingLiU"/>
              </a:rPr>
              <a:t>on</a:t>
            </a:r>
            <a:r>
              <a:rPr sz="1100" spc="13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average.</a:t>
            </a:r>
            <a:endParaRPr sz="1100">
              <a:cs typeface="PMingLiU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34E215A0-9EA7-44F5-A1BB-05291E9103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6793" y="211465"/>
            <a:ext cx="14128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A </a:t>
            </a:r>
            <a:r>
              <a:rPr spc="-40" dirty="0">
                <a:latin typeface="+mn-lt"/>
              </a:rPr>
              <a:t>simple</a:t>
            </a:r>
            <a:r>
              <a:rPr spc="80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B2125D-8B83-4935-B323-7FB82CA7E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96" y="793897"/>
            <a:ext cx="1371600" cy="4473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C78D4E-40DB-47E3-A7EE-DB78DB6B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72" y="1730375"/>
            <a:ext cx="1388077" cy="44590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625" y="211465"/>
            <a:ext cx="5949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Results</a:t>
            </a:r>
          </a:p>
        </p:txBody>
      </p:sp>
      <p:sp>
        <p:nvSpPr>
          <p:cNvPr id="117" name="object 1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171450" y="2217685"/>
            <a:ext cx="4343400" cy="10468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i="1" spc="15" dirty="0">
                <a:solidFill>
                  <a:srgbClr val="009900"/>
                </a:solidFill>
                <a:cs typeface="Times New Roman"/>
              </a:rPr>
              <a:t>Left: </a:t>
            </a:r>
            <a:r>
              <a:rPr sz="1100" spc="70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histogram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estimates </a:t>
            </a:r>
            <a:r>
              <a:rPr sz="1100" spc="5" dirty="0">
                <a:cs typeface="PMingLiU"/>
              </a:rPr>
              <a:t>of </a:t>
            </a:r>
            <a:r>
              <a:rPr sz="1100" i="1" spc="114" dirty="0">
                <a:cs typeface="Times New Roman"/>
              </a:rPr>
              <a:t>α </a:t>
            </a:r>
            <a:r>
              <a:rPr sz="1100" spc="65" dirty="0">
                <a:cs typeface="PMingLiU"/>
              </a:rPr>
              <a:t>obtained </a:t>
            </a:r>
            <a:r>
              <a:rPr sz="1100" spc="55" dirty="0">
                <a:cs typeface="PMingLiU"/>
              </a:rPr>
              <a:t>by </a:t>
            </a:r>
            <a:r>
              <a:rPr sz="1100" spc="60" dirty="0">
                <a:cs typeface="PMingLiU"/>
              </a:rPr>
              <a:t>generating  </a:t>
            </a:r>
            <a:r>
              <a:rPr sz="1100" spc="30" dirty="0">
                <a:cs typeface="PMingLiU"/>
              </a:rPr>
              <a:t>1,000 </a:t>
            </a:r>
            <a:r>
              <a:rPr sz="1100" spc="60" dirty="0">
                <a:cs typeface="PMingLiU"/>
              </a:rPr>
              <a:t>simulated </a:t>
            </a:r>
            <a:r>
              <a:rPr sz="1100" spc="95" dirty="0">
                <a:cs typeface="PMingLiU"/>
              </a:rPr>
              <a:t>data </a:t>
            </a:r>
            <a:r>
              <a:rPr sz="1100" spc="50" dirty="0">
                <a:cs typeface="PMingLiU"/>
              </a:rPr>
              <a:t>sets from </a:t>
            </a:r>
            <a:r>
              <a:rPr sz="1100" spc="80" dirty="0">
                <a:cs typeface="PMingLiU"/>
              </a:rPr>
              <a:t>the true </a:t>
            </a:r>
            <a:r>
              <a:rPr sz="1100" spc="65" dirty="0">
                <a:cs typeface="PMingLiU"/>
              </a:rPr>
              <a:t>population.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Center: </a:t>
            </a:r>
            <a:r>
              <a:rPr sz="1100" spc="70">
                <a:cs typeface="PMingLiU"/>
              </a:rPr>
              <a:t>A </a:t>
            </a:r>
            <a:r>
              <a:rPr sz="1100" spc="65">
                <a:cs typeface="PMingLiU"/>
              </a:rPr>
              <a:t>histogram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estimates </a:t>
            </a:r>
            <a:r>
              <a:rPr sz="1100" spc="5" dirty="0">
                <a:cs typeface="PMingLiU"/>
              </a:rPr>
              <a:t>of </a:t>
            </a:r>
            <a:r>
              <a:rPr sz="1100" i="1" spc="114" dirty="0">
                <a:cs typeface="Times New Roman"/>
              </a:rPr>
              <a:t>α </a:t>
            </a:r>
            <a:r>
              <a:rPr sz="1100" spc="65" dirty="0">
                <a:cs typeface="PMingLiU"/>
              </a:rPr>
              <a:t>obtained </a:t>
            </a:r>
            <a:r>
              <a:rPr sz="1100" spc="50" dirty="0">
                <a:cs typeface="PMingLiU"/>
              </a:rPr>
              <a:t>from </a:t>
            </a:r>
            <a:r>
              <a:rPr sz="1100" spc="30" dirty="0">
                <a:cs typeface="PMingLiU"/>
              </a:rPr>
              <a:t>1,000 </a:t>
            </a:r>
            <a:r>
              <a:rPr sz="1100" spc="80" dirty="0">
                <a:cs typeface="PMingLiU"/>
              </a:rPr>
              <a:t>bootstrap  </a:t>
            </a:r>
            <a:r>
              <a:rPr sz="1100" spc="50" dirty="0">
                <a:cs typeface="PMingLiU"/>
              </a:rPr>
              <a:t>samples from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set. </a:t>
            </a:r>
            <a:r>
              <a:rPr sz="1100" i="1" spc="15" dirty="0">
                <a:solidFill>
                  <a:srgbClr val="009900"/>
                </a:solidFill>
                <a:cs typeface="Times New Roman"/>
              </a:rPr>
              <a:t>Right: </a:t>
            </a:r>
            <a:r>
              <a:rPr sz="1100" spc="9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estimates </a:t>
            </a:r>
            <a:r>
              <a:rPr sz="1100" spc="5" dirty="0">
                <a:cs typeface="PMingLiU"/>
              </a:rPr>
              <a:t>of </a:t>
            </a:r>
            <a:r>
              <a:rPr sz="1100" i="1" spc="114" dirty="0">
                <a:cs typeface="Times New Roman"/>
              </a:rPr>
              <a:t>α  </a:t>
            </a:r>
            <a:r>
              <a:rPr sz="1100" spc="45" dirty="0">
                <a:cs typeface="PMingLiU"/>
              </a:rPr>
              <a:t>displayed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left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center panels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shown </a:t>
            </a:r>
            <a:r>
              <a:rPr sz="1100" spc="55" dirty="0">
                <a:cs typeface="PMingLiU"/>
              </a:rPr>
              <a:t>as boxplots. </a:t>
            </a:r>
            <a:r>
              <a:rPr sz="1100" spc="65" dirty="0">
                <a:cs typeface="PMingLiU"/>
              </a:rPr>
              <a:t>In  </a:t>
            </a:r>
            <a:r>
              <a:rPr sz="1100" spc="45" dirty="0">
                <a:cs typeface="PMingLiU"/>
              </a:rPr>
              <a:t>each </a:t>
            </a:r>
            <a:r>
              <a:rPr sz="1100" spc="55" dirty="0">
                <a:cs typeface="PMingLiU"/>
              </a:rPr>
              <a:t>panel,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pink </a:t>
            </a:r>
            <a:r>
              <a:rPr sz="1100" spc="35" dirty="0">
                <a:cs typeface="PMingLiU"/>
              </a:rPr>
              <a:t>line </a:t>
            </a:r>
            <a:r>
              <a:rPr sz="1100" spc="55" dirty="0">
                <a:cs typeface="PMingLiU"/>
              </a:rPr>
              <a:t>indicates </a:t>
            </a:r>
            <a:r>
              <a:rPr sz="1100" spc="80" dirty="0">
                <a:cs typeface="PMingLiU"/>
              </a:rPr>
              <a:t>the true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</a:t>
            </a:r>
            <a:r>
              <a:rPr sz="1100" spc="220" dirty="0">
                <a:cs typeface="PMingLiU"/>
              </a:rPr>
              <a:t> </a:t>
            </a:r>
            <a:r>
              <a:rPr sz="1100" i="1" spc="80" dirty="0">
                <a:cs typeface="Times New Roman"/>
              </a:rPr>
              <a:t>α</a:t>
            </a:r>
            <a:r>
              <a:rPr sz="1100" spc="8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E905CC32-F5C4-410E-84E5-CCE5FFCDA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7" y="572963"/>
            <a:ext cx="3600450" cy="151597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369" y="211465"/>
            <a:ext cx="21520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5" dirty="0">
                <a:latin typeface="+mn-lt"/>
              </a:rPr>
              <a:t>Now </a:t>
            </a:r>
            <a:r>
              <a:rPr spc="-20" dirty="0">
                <a:latin typeface="+mn-lt"/>
              </a:rPr>
              <a:t>back </a:t>
            </a:r>
            <a:r>
              <a:rPr dirty="0">
                <a:latin typeface="+mn-lt"/>
              </a:rPr>
              <a:t>to </a:t>
            </a:r>
            <a:r>
              <a:rPr spc="-10" dirty="0">
                <a:latin typeface="+mn-lt"/>
              </a:rPr>
              <a:t>the </a:t>
            </a:r>
            <a:r>
              <a:rPr spc="-25" dirty="0">
                <a:latin typeface="+mn-lt"/>
              </a:rPr>
              <a:t>real</a:t>
            </a:r>
            <a:r>
              <a:rPr spc="65" dirty="0">
                <a:latin typeface="+mn-lt"/>
              </a:rPr>
              <a:t> </a:t>
            </a:r>
            <a:r>
              <a:rPr spc="-40" dirty="0">
                <a:latin typeface="+mn-lt"/>
              </a:rPr>
              <a:t>world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50" y="968375"/>
            <a:ext cx="3768090" cy="163044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2382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procedure outlined </a:t>
            </a:r>
            <a:r>
              <a:rPr sz="1100" spc="50" dirty="0">
                <a:cs typeface="PMingLiU"/>
              </a:rPr>
              <a:t>above </a:t>
            </a:r>
            <a:r>
              <a:rPr sz="1100" spc="75" dirty="0">
                <a:cs typeface="PMingLiU"/>
              </a:rPr>
              <a:t>cannot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applied, because  </a:t>
            </a:r>
            <a:r>
              <a:rPr sz="1100" spc="30" dirty="0">
                <a:cs typeface="PMingLiU"/>
              </a:rPr>
              <a:t>for </a:t>
            </a:r>
            <a:r>
              <a:rPr sz="1100" spc="50" dirty="0">
                <a:cs typeface="PMingLiU"/>
              </a:rPr>
              <a:t>real </a:t>
            </a:r>
            <a:r>
              <a:rPr sz="1100" spc="95" dirty="0">
                <a:cs typeface="PMingLiU"/>
              </a:rPr>
              <a:t>data </a:t>
            </a:r>
            <a:r>
              <a:rPr sz="1100" spc="15" dirty="0">
                <a:cs typeface="PMingLiU"/>
              </a:rPr>
              <a:t>we </a:t>
            </a:r>
            <a:r>
              <a:rPr sz="1100" spc="75" dirty="0">
                <a:cs typeface="PMingLiU"/>
              </a:rPr>
              <a:t>cannot </a:t>
            </a:r>
            <a:r>
              <a:rPr sz="1100" spc="60" dirty="0">
                <a:cs typeface="PMingLiU"/>
              </a:rPr>
              <a:t>generate </a:t>
            </a:r>
            <a:r>
              <a:rPr sz="1100" spc="50" dirty="0">
                <a:cs typeface="PMingLiU"/>
              </a:rPr>
              <a:t>new samples from </a:t>
            </a:r>
            <a:r>
              <a:rPr sz="1100" spc="80" dirty="0" err="1">
                <a:cs typeface="PMingLiU"/>
              </a:rPr>
              <a:t>th</a:t>
            </a:r>
            <a:r>
              <a:rPr lang="en-GB" sz="1100" spc="80" dirty="0">
                <a:cs typeface="PMingLiU"/>
              </a:rPr>
              <a:t>e  </a:t>
            </a:r>
            <a:r>
              <a:rPr sz="1100" spc="45" dirty="0">
                <a:cs typeface="PMingLiU"/>
              </a:rPr>
              <a:t>original</a:t>
            </a:r>
            <a:r>
              <a:rPr sz="1100" spc="7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population.</a:t>
            </a:r>
            <a:endParaRPr lang="en-US" sz="1100" spc="65" dirty="0">
              <a:cs typeface="PMingLiU"/>
            </a:endParaRPr>
          </a:p>
          <a:p>
            <a:pPr marL="144780" marR="12382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lang="en-US" sz="1100" spc="65" dirty="0">
              <a:cs typeface="PMingLiU"/>
            </a:endParaRPr>
          </a:p>
          <a:p>
            <a:pPr marL="144780" marR="12382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524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30" dirty="0">
                <a:cs typeface="PMingLiU"/>
              </a:rPr>
              <a:t>However, </a:t>
            </a:r>
            <a:r>
              <a:rPr sz="1100" spc="80" dirty="0">
                <a:cs typeface="PMingLiU"/>
              </a:rPr>
              <a:t>the bootstrap </a:t>
            </a:r>
            <a:r>
              <a:rPr sz="1100" spc="65" dirty="0">
                <a:cs typeface="PMingLiU"/>
              </a:rPr>
              <a:t>approach </a:t>
            </a:r>
            <a:r>
              <a:rPr sz="1100" spc="30" dirty="0">
                <a:cs typeface="PMingLiU"/>
              </a:rPr>
              <a:t>allows </a:t>
            </a:r>
            <a:r>
              <a:rPr sz="1100" spc="55" dirty="0">
                <a:cs typeface="PMingLiU"/>
              </a:rPr>
              <a:t>us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use </a:t>
            </a:r>
            <a:r>
              <a:rPr sz="1100" spc="85" dirty="0">
                <a:cs typeface="PMingLiU"/>
              </a:rPr>
              <a:t>a  </a:t>
            </a:r>
            <a:r>
              <a:rPr sz="1100" spc="70" dirty="0">
                <a:cs typeface="PMingLiU"/>
              </a:rPr>
              <a:t>computer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mimic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process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obtaining </a:t>
            </a:r>
            <a:r>
              <a:rPr sz="1100" spc="50" dirty="0">
                <a:cs typeface="PMingLiU"/>
              </a:rPr>
              <a:t>new </a:t>
            </a:r>
            <a:r>
              <a:rPr sz="1100" spc="95" dirty="0">
                <a:cs typeface="PMingLiU"/>
              </a:rPr>
              <a:t>data </a:t>
            </a:r>
            <a:r>
              <a:rPr sz="1100" spc="50" dirty="0">
                <a:cs typeface="PMingLiU"/>
              </a:rPr>
              <a:t>sets,  </a:t>
            </a:r>
            <a:r>
              <a:rPr sz="1100" spc="25" dirty="0">
                <a:cs typeface="PMingLiU"/>
              </a:rPr>
              <a:t>so </a:t>
            </a:r>
            <a:r>
              <a:rPr sz="1100" spc="110" dirty="0">
                <a:cs typeface="PMingLiU"/>
              </a:rPr>
              <a:t>that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estimate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variability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our estimate  </a:t>
            </a:r>
            <a:r>
              <a:rPr sz="1100" spc="75" dirty="0">
                <a:cs typeface="PMingLiU"/>
              </a:rPr>
              <a:t>without </a:t>
            </a:r>
            <a:r>
              <a:rPr sz="1100" spc="60" dirty="0">
                <a:cs typeface="PMingLiU"/>
              </a:rPr>
              <a:t>generating </a:t>
            </a:r>
            <a:r>
              <a:rPr sz="1100" spc="65" dirty="0">
                <a:cs typeface="PMingLiU"/>
              </a:rPr>
              <a:t>additional</a:t>
            </a:r>
            <a:r>
              <a:rPr sz="1100" spc="8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samples.</a:t>
            </a:r>
            <a:endParaRPr sz="1100" dirty="0"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543574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369" y="211465"/>
            <a:ext cx="21520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5" dirty="0">
                <a:latin typeface="+mn-lt"/>
              </a:rPr>
              <a:t>Now </a:t>
            </a:r>
            <a:r>
              <a:rPr spc="-20" dirty="0">
                <a:latin typeface="+mn-lt"/>
              </a:rPr>
              <a:t>back </a:t>
            </a:r>
            <a:r>
              <a:rPr dirty="0">
                <a:latin typeface="+mn-lt"/>
              </a:rPr>
              <a:t>to </a:t>
            </a:r>
            <a:r>
              <a:rPr spc="-10" dirty="0">
                <a:latin typeface="+mn-lt"/>
              </a:rPr>
              <a:t>the </a:t>
            </a:r>
            <a:r>
              <a:rPr spc="-25" dirty="0">
                <a:latin typeface="+mn-lt"/>
              </a:rPr>
              <a:t>real</a:t>
            </a:r>
            <a:r>
              <a:rPr spc="65" dirty="0">
                <a:latin typeface="+mn-lt"/>
              </a:rPr>
              <a:t> </a:t>
            </a:r>
            <a:r>
              <a:rPr spc="-40" dirty="0">
                <a:latin typeface="+mn-lt"/>
              </a:rPr>
              <a:t>world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138" y="968375"/>
            <a:ext cx="3768090" cy="18211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330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85" dirty="0">
                <a:cs typeface="PMingLiU"/>
              </a:rPr>
              <a:t>Rather </a:t>
            </a:r>
            <a:r>
              <a:rPr sz="1100" spc="100" dirty="0">
                <a:cs typeface="PMingLiU"/>
              </a:rPr>
              <a:t>than </a:t>
            </a:r>
            <a:r>
              <a:rPr sz="1100" spc="65" dirty="0">
                <a:cs typeface="PMingLiU"/>
              </a:rPr>
              <a:t>repeatedly </a:t>
            </a:r>
            <a:r>
              <a:rPr sz="1100" spc="60" dirty="0">
                <a:cs typeface="PMingLiU"/>
              </a:rPr>
              <a:t>obtaining </a:t>
            </a:r>
            <a:r>
              <a:rPr sz="1100" spc="65" dirty="0">
                <a:cs typeface="PMingLiU"/>
              </a:rPr>
              <a:t>independent </a:t>
            </a:r>
            <a:r>
              <a:rPr sz="1100" spc="95" dirty="0">
                <a:cs typeface="PMingLiU"/>
              </a:rPr>
              <a:t>data </a:t>
            </a:r>
            <a:r>
              <a:rPr sz="1100" spc="50" dirty="0">
                <a:cs typeface="PMingLiU"/>
              </a:rPr>
              <a:t>sets  from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population,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instead </a:t>
            </a:r>
            <a:r>
              <a:rPr sz="1100" spc="70" dirty="0">
                <a:cs typeface="PMingLiU"/>
              </a:rPr>
              <a:t>obtain </a:t>
            </a:r>
            <a:r>
              <a:rPr sz="1100" spc="65" dirty="0">
                <a:cs typeface="PMingLiU"/>
              </a:rPr>
              <a:t>distinct </a:t>
            </a:r>
            <a:r>
              <a:rPr sz="1100" spc="95" dirty="0">
                <a:cs typeface="PMingLiU"/>
              </a:rPr>
              <a:t>data </a:t>
            </a:r>
            <a:r>
              <a:rPr sz="1100" spc="50" dirty="0">
                <a:cs typeface="PMingLiU"/>
              </a:rPr>
              <a:t>sets  </a:t>
            </a:r>
            <a:r>
              <a:rPr sz="1100" spc="55" dirty="0">
                <a:cs typeface="PMingLiU"/>
              </a:rPr>
              <a:t>by </a:t>
            </a:r>
            <a:r>
              <a:rPr sz="1100" spc="65" dirty="0">
                <a:cs typeface="PMingLiU"/>
              </a:rPr>
              <a:t>repeatedly </a:t>
            </a:r>
            <a:r>
              <a:rPr sz="1100" spc="55" dirty="0">
                <a:cs typeface="PMingLiU"/>
              </a:rPr>
              <a:t>sampling </a:t>
            </a:r>
            <a:r>
              <a:rPr sz="1100" spc="50" dirty="0">
                <a:cs typeface="PMingLiU"/>
              </a:rPr>
              <a:t>observations </a:t>
            </a:r>
            <a:r>
              <a:rPr sz="1100" spc="45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original </a:t>
            </a:r>
            <a:r>
              <a:rPr sz="1100" spc="95" dirty="0">
                <a:cs typeface="PMingLiU"/>
              </a:rPr>
              <a:t>data  </a:t>
            </a:r>
            <a:r>
              <a:rPr sz="1100" spc="60" dirty="0">
                <a:cs typeface="PMingLiU"/>
              </a:rPr>
              <a:t>set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with</a:t>
            </a:r>
            <a:r>
              <a:rPr sz="1100" i="1" spc="125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Times New Roman"/>
              </a:rPr>
              <a:t>replacement</a:t>
            </a:r>
            <a:r>
              <a:rPr sz="1100" spc="15" dirty="0">
                <a:cs typeface="PMingLiU"/>
              </a:rPr>
              <a:t>.</a:t>
            </a:r>
            <a:endParaRPr lang="en-US" sz="1100" spc="15" dirty="0">
              <a:cs typeface="PMingLiU"/>
            </a:endParaRPr>
          </a:p>
          <a:p>
            <a:pPr marL="144780" marR="330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these </a:t>
            </a:r>
            <a:r>
              <a:rPr sz="1100" spc="20" dirty="0">
                <a:cs typeface="PMingLiU"/>
              </a:rPr>
              <a:t>“bootstrap </a:t>
            </a:r>
            <a:r>
              <a:rPr sz="1100" spc="95" dirty="0">
                <a:cs typeface="PMingLiU"/>
              </a:rPr>
              <a:t>data</a:t>
            </a:r>
            <a:r>
              <a:rPr sz="1100" spc="-70" dirty="0">
                <a:cs typeface="PMingLiU"/>
              </a:rPr>
              <a:t>sets” </a:t>
            </a:r>
            <a:r>
              <a:rPr sz="1100" spc="20" dirty="0">
                <a:cs typeface="PMingLiU"/>
              </a:rPr>
              <a:t>is </a:t>
            </a:r>
            <a:r>
              <a:rPr sz="1100" spc="65" dirty="0">
                <a:cs typeface="PMingLiU"/>
              </a:rPr>
              <a:t>created </a:t>
            </a:r>
            <a:r>
              <a:rPr sz="1100" spc="55" dirty="0">
                <a:cs typeface="PMingLiU"/>
              </a:rPr>
              <a:t>by sampling </a:t>
            </a:r>
            <a:r>
              <a:rPr sz="1100" spc="55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with </a:t>
            </a:r>
            <a:r>
              <a:rPr sz="1100" i="1" spc="15" dirty="0">
                <a:solidFill>
                  <a:srgbClr val="009900"/>
                </a:solidFill>
                <a:cs typeface="Times New Roman"/>
              </a:rPr>
              <a:t>replacement</a:t>
            </a:r>
            <a:r>
              <a:rPr sz="1100" spc="1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same </a:t>
            </a:r>
            <a:r>
              <a:rPr sz="1100" i="1" spc="15" dirty="0">
                <a:solidFill>
                  <a:srgbClr val="009900"/>
                </a:solidFill>
                <a:cs typeface="Times New Roman"/>
              </a:rPr>
              <a:t>size </a:t>
            </a:r>
            <a:r>
              <a:rPr sz="1100" spc="55" dirty="0">
                <a:cs typeface="PMingLiU"/>
              </a:rPr>
              <a:t>as </a:t>
            </a:r>
            <a:r>
              <a:rPr sz="1100" spc="65" dirty="0">
                <a:cs typeface="PMingLiU"/>
              </a:rPr>
              <a:t>our </a:t>
            </a:r>
            <a:r>
              <a:rPr sz="1100" spc="45" dirty="0">
                <a:cs typeface="PMingLiU"/>
              </a:rPr>
              <a:t>original  </a:t>
            </a:r>
            <a:r>
              <a:rPr sz="1100" spc="75" dirty="0">
                <a:cs typeface="PMingLiU"/>
              </a:rPr>
              <a:t>dataset. </a:t>
            </a:r>
            <a:r>
              <a:rPr sz="1100" spc="50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result </a:t>
            </a:r>
            <a:r>
              <a:rPr sz="1100" spc="45" dirty="0">
                <a:cs typeface="PMingLiU"/>
              </a:rPr>
              <a:t>some </a:t>
            </a:r>
            <a:r>
              <a:rPr sz="1100" spc="50" dirty="0">
                <a:cs typeface="PMingLiU"/>
              </a:rPr>
              <a:t>observations </a:t>
            </a:r>
            <a:r>
              <a:rPr sz="1100" spc="70" dirty="0">
                <a:cs typeface="PMingLiU"/>
              </a:rPr>
              <a:t>may </a:t>
            </a:r>
            <a:r>
              <a:rPr sz="1100" spc="80" dirty="0">
                <a:cs typeface="PMingLiU"/>
              </a:rPr>
              <a:t>appear </a:t>
            </a:r>
            <a:r>
              <a:rPr sz="1100" spc="60" dirty="0">
                <a:cs typeface="PMingLiU"/>
              </a:rPr>
              <a:t>more  </a:t>
            </a:r>
            <a:r>
              <a:rPr sz="1100" spc="100" dirty="0">
                <a:cs typeface="PMingLiU"/>
              </a:rPr>
              <a:t>than</a:t>
            </a:r>
            <a:r>
              <a:rPr sz="1100" spc="4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once</a:t>
            </a:r>
            <a:r>
              <a:rPr sz="1100" spc="4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</a:t>
            </a:r>
            <a:r>
              <a:rPr sz="1100" spc="4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given</a:t>
            </a:r>
            <a:r>
              <a:rPr sz="1100" spc="5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bootstrap</a:t>
            </a:r>
            <a:r>
              <a:rPr sz="1100" spc="45" dirty="0">
                <a:cs typeface="PMingLiU"/>
              </a:rPr>
              <a:t> </a:t>
            </a:r>
            <a:r>
              <a:rPr sz="1100" spc="95" dirty="0">
                <a:cs typeface="PMingLiU"/>
              </a:rPr>
              <a:t>data</a:t>
            </a:r>
            <a:r>
              <a:rPr sz="1100" spc="4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set</a:t>
            </a:r>
            <a:r>
              <a:rPr sz="1100" spc="50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</a:t>
            </a:r>
            <a:r>
              <a:rPr sz="1100" spc="45" dirty="0">
                <a:cs typeface="PMingLiU"/>
              </a:rPr>
              <a:t> some</a:t>
            </a:r>
            <a:r>
              <a:rPr sz="1100" spc="5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not</a:t>
            </a:r>
            <a:r>
              <a:rPr sz="1100" spc="45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at</a:t>
            </a:r>
            <a:r>
              <a:rPr sz="1100" spc="4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all.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687" y="211465"/>
            <a:ext cx="26314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Example </a:t>
            </a:r>
            <a:r>
              <a:rPr spc="-5" dirty="0">
                <a:latin typeface="+mn-lt"/>
              </a:rPr>
              <a:t>with just </a:t>
            </a:r>
            <a:r>
              <a:rPr spc="-75" dirty="0">
                <a:latin typeface="+mn-lt"/>
              </a:rPr>
              <a:t>3</a:t>
            </a:r>
            <a:r>
              <a:rPr spc="-5" dirty="0">
                <a:latin typeface="+mn-lt"/>
              </a:rPr>
              <a:t> </a:t>
            </a:r>
            <a:r>
              <a:rPr spc="-30" dirty="0">
                <a:latin typeface="+mn-lt"/>
              </a:rPr>
              <a:t>observations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47650" y="2469595"/>
            <a:ext cx="4114800" cy="6981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lang="en-US" sz="1100" spc="70" dirty="0">
                <a:cs typeface="PMingLiU"/>
              </a:rPr>
              <a:t>T</a:t>
            </a:r>
            <a:r>
              <a:rPr sz="1100" spc="80" dirty="0">
                <a:cs typeface="PMingLiU"/>
              </a:rPr>
              <a:t>he bootstrap </a:t>
            </a:r>
            <a:r>
              <a:rPr sz="1100" spc="65" dirty="0">
                <a:cs typeface="PMingLiU"/>
              </a:rPr>
              <a:t>approach </a:t>
            </a:r>
            <a:r>
              <a:rPr sz="1100" spc="55" dirty="0">
                <a:cs typeface="PMingLiU"/>
              </a:rPr>
              <a:t>on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small </a:t>
            </a:r>
            <a:r>
              <a:rPr sz="1100" spc="55" dirty="0">
                <a:cs typeface="PMingLiU"/>
              </a:rPr>
              <a:t>sample containing </a:t>
            </a:r>
            <a:r>
              <a:rPr sz="1100" i="1" spc="100" dirty="0">
                <a:cs typeface="Times New Roman"/>
              </a:rPr>
              <a:t>n </a:t>
            </a:r>
            <a:r>
              <a:rPr sz="1100" spc="260" dirty="0">
                <a:cs typeface="PMingLiU"/>
              </a:rPr>
              <a:t>=</a:t>
            </a:r>
            <a:r>
              <a:rPr sz="1100" spc="25" dirty="0">
                <a:cs typeface="PMingLiU"/>
              </a:rPr>
              <a:t>3 </a:t>
            </a:r>
            <a:r>
              <a:rPr sz="1100" spc="50" dirty="0">
                <a:cs typeface="PMingLiU"/>
              </a:rPr>
              <a:t>observations. </a:t>
            </a:r>
            <a:r>
              <a:rPr sz="1100" spc="70" dirty="0">
                <a:cs typeface="PMingLiU"/>
              </a:rPr>
              <a:t>Each </a:t>
            </a:r>
            <a:r>
              <a:rPr sz="1100" spc="80" dirty="0">
                <a:cs typeface="PMingLiU"/>
              </a:rPr>
              <a:t>bootstrap </a:t>
            </a:r>
            <a:r>
              <a:rPr sz="1100" spc="95" dirty="0">
                <a:cs typeface="PMingLiU"/>
              </a:rPr>
              <a:t>data</a:t>
            </a:r>
            <a:r>
              <a:rPr sz="1100" spc="4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set </a:t>
            </a:r>
            <a:r>
              <a:rPr sz="1100" spc="55" dirty="0">
                <a:cs typeface="PMingLiU"/>
              </a:rPr>
              <a:t>contains </a:t>
            </a:r>
            <a:r>
              <a:rPr sz="1100" i="1" spc="100" dirty="0">
                <a:cs typeface="Times New Roman"/>
              </a:rPr>
              <a:t>n </a:t>
            </a:r>
            <a:r>
              <a:rPr sz="1100" spc="50" dirty="0">
                <a:cs typeface="PMingLiU"/>
              </a:rPr>
              <a:t>observations, </a:t>
            </a:r>
            <a:r>
              <a:rPr sz="1100" spc="60" dirty="0">
                <a:cs typeface="PMingLiU"/>
              </a:rPr>
              <a:t>sampled </a:t>
            </a:r>
            <a:r>
              <a:rPr sz="1100" spc="70" dirty="0">
                <a:cs typeface="PMingLiU"/>
              </a:rPr>
              <a:t>with </a:t>
            </a:r>
            <a:r>
              <a:rPr sz="1100" spc="60" dirty="0">
                <a:cs typeface="PMingLiU"/>
              </a:rPr>
              <a:t>replacement </a:t>
            </a:r>
            <a:r>
              <a:rPr sz="1100" spc="50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original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set. </a:t>
            </a:r>
            <a:r>
              <a:rPr sz="1100" spc="70" dirty="0">
                <a:cs typeface="PMingLiU"/>
              </a:rPr>
              <a:t>Each </a:t>
            </a:r>
            <a:r>
              <a:rPr sz="1100" spc="80" dirty="0">
                <a:cs typeface="PMingLiU"/>
              </a:rPr>
              <a:t>bootstrap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set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obtain </a:t>
            </a:r>
            <a:r>
              <a:rPr sz="1100" spc="85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estimate </a:t>
            </a:r>
            <a:r>
              <a:rPr sz="1100" spc="5" dirty="0">
                <a:cs typeface="PMingLiU"/>
              </a:rPr>
              <a:t>of</a:t>
            </a:r>
            <a:r>
              <a:rPr sz="1100" spc="80" dirty="0">
                <a:cs typeface="PMingLiU"/>
              </a:rPr>
              <a:t> </a:t>
            </a:r>
            <a:r>
              <a:rPr sz="1100" i="1" spc="114" dirty="0">
                <a:cs typeface="Times New Roman"/>
              </a:rPr>
              <a:t>α</a:t>
            </a:r>
            <a:endParaRPr sz="1100" dirty="0">
              <a:cs typeface="Times New Roman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04201B1-D19E-47BE-A531-EE4E28B0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20913"/>
            <a:ext cx="2227592" cy="184522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850" y="892175"/>
            <a:ext cx="3972560" cy="153894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6379" marR="106680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47015" algn="l"/>
              </a:tabLst>
            </a:pPr>
            <a:r>
              <a:rPr sz="1100" spc="60" dirty="0">
                <a:cs typeface="PMingLiU"/>
              </a:rPr>
              <a:t>Denoting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first </a:t>
            </a:r>
            <a:r>
              <a:rPr sz="1100" spc="80" dirty="0">
                <a:cs typeface="PMingLiU"/>
              </a:rPr>
              <a:t>bootstrap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set </a:t>
            </a:r>
            <a:r>
              <a:rPr sz="1100" spc="55" dirty="0">
                <a:cs typeface="PMingLiU"/>
              </a:rPr>
              <a:t>by </a:t>
            </a:r>
            <a:r>
              <a:rPr sz="1100" i="1" spc="65" dirty="0">
                <a:cs typeface="Times New Roman"/>
              </a:rPr>
              <a:t>Z</a:t>
            </a:r>
            <a:r>
              <a:rPr sz="1200" i="1" spc="97" baseline="27777" dirty="0">
                <a:cs typeface="Meiryo"/>
              </a:rPr>
              <a:t>∗</a:t>
            </a:r>
            <a:r>
              <a:rPr sz="1200" spc="97" baseline="27777" dirty="0">
                <a:cs typeface="PMingLiU"/>
              </a:rPr>
              <a:t>1</a:t>
            </a:r>
            <a:r>
              <a:rPr sz="1100" spc="65" dirty="0">
                <a:cs typeface="PMingLiU"/>
              </a:rPr>
              <a:t>,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use </a:t>
            </a:r>
            <a:r>
              <a:rPr sz="1100" i="1" spc="60" dirty="0">
                <a:cs typeface="Times New Roman"/>
              </a:rPr>
              <a:t>Z</a:t>
            </a:r>
            <a:r>
              <a:rPr sz="1200" i="1" spc="89" baseline="27777" dirty="0">
                <a:cs typeface="Meiryo"/>
              </a:rPr>
              <a:t>∗</a:t>
            </a:r>
            <a:r>
              <a:rPr sz="1200" spc="89" baseline="27777" dirty="0">
                <a:cs typeface="PMingLiU"/>
              </a:rPr>
              <a:t>1 </a:t>
            </a:r>
            <a:r>
              <a:rPr sz="1100" spc="80" dirty="0">
                <a:cs typeface="PMingLiU"/>
              </a:rPr>
              <a:t>to  </a:t>
            </a:r>
            <a:r>
              <a:rPr sz="1100" spc="65" dirty="0">
                <a:cs typeface="PMingLiU"/>
              </a:rPr>
              <a:t>produce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new </a:t>
            </a:r>
            <a:r>
              <a:rPr sz="1100" spc="80" dirty="0">
                <a:cs typeface="PMingLiU"/>
              </a:rPr>
              <a:t>bootstrap </a:t>
            </a:r>
            <a:r>
              <a:rPr sz="1100" spc="65" dirty="0">
                <a:cs typeface="PMingLiU"/>
              </a:rPr>
              <a:t>estimate </a:t>
            </a:r>
            <a:r>
              <a:rPr sz="1100" spc="30" dirty="0">
                <a:cs typeface="PMingLiU"/>
              </a:rPr>
              <a:t>for </a:t>
            </a:r>
            <a:r>
              <a:rPr sz="1100" i="1" spc="80" dirty="0">
                <a:cs typeface="Times New Roman"/>
              </a:rPr>
              <a:t>α</a:t>
            </a:r>
            <a:r>
              <a:rPr sz="1100" spc="80" dirty="0">
                <a:cs typeface="PMingLiU"/>
              </a:rPr>
              <a:t>, </a:t>
            </a:r>
            <a:r>
              <a:rPr sz="1100" spc="45" dirty="0">
                <a:cs typeface="PMingLiU"/>
              </a:rPr>
              <a:t>which </a:t>
            </a:r>
            <a:r>
              <a:rPr sz="1100" spc="15" dirty="0">
                <a:cs typeface="PMingLiU"/>
              </a:rPr>
              <a:t>we </a:t>
            </a:r>
            <a:r>
              <a:rPr sz="1100" spc="30" dirty="0">
                <a:cs typeface="PMingLiU"/>
              </a:rPr>
              <a:t>call</a:t>
            </a:r>
            <a:r>
              <a:rPr sz="1100" spc="280" dirty="0">
                <a:cs typeface="PMingLiU"/>
              </a:rPr>
              <a:t> </a:t>
            </a:r>
            <a:r>
              <a:rPr sz="1100" i="1" spc="-80" dirty="0">
                <a:cs typeface="Times New Roman"/>
              </a:rPr>
              <a:t>α</a:t>
            </a:r>
            <a:r>
              <a:rPr sz="1100" spc="-80" dirty="0">
                <a:cs typeface="PMingLiU"/>
              </a:rPr>
              <a:t>ˆ</a:t>
            </a:r>
            <a:r>
              <a:rPr sz="1200" i="1" spc="-120" baseline="27777" dirty="0">
                <a:cs typeface="Meiryo"/>
              </a:rPr>
              <a:t>∗</a:t>
            </a:r>
            <a:r>
              <a:rPr sz="1200" spc="-120" baseline="27777" dirty="0">
                <a:cs typeface="PMingLiU"/>
              </a:rPr>
              <a:t>1</a:t>
            </a:r>
            <a:endParaRPr lang="en-US" sz="1200" spc="-120" baseline="27777" dirty="0">
              <a:cs typeface="PMingLiU"/>
            </a:endParaRPr>
          </a:p>
          <a:p>
            <a:pPr marL="246379" marR="106680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47015" algn="l"/>
              </a:tabLst>
            </a:pPr>
            <a:endParaRPr lang="en-US" sz="1200" spc="-120" baseline="27777" dirty="0">
              <a:cs typeface="PMingLiU"/>
            </a:endParaRPr>
          </a:p>
          <a:p>
            <a:pPr marL="246379" marR="106680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47015" algn="l"/>
              </a:tabLst>
            </a:pPr>
            <a:endParaRPr sz="1200" baseline="27777" dirty="0">
              <a:cs typeface="PMingLiU"/>
            </a:endParaRPr>
          </a:p>
          <a:p>
            <a:pPr marL="246379" marR="15557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470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60" dirty="0">
                <a:cs typeface="PMingLiU"/>
              </a:rPr>
              <a:t>procedure </a:t>
            </a:r>
            <a:r>
              <a:rPr sz="1100" spc="20" dirty="0">
                <a:cs typeface="PMingLiU"/>
              </a:rPr>
              <a:t>is </a:t>
            </a:r>
            <a:r>
              <a:rPr sz="1100" spc="70" dirty="0">
                <a:cs typeface="PMingLiU"/>
              </a:rPr>
              <a:t>repeated </a:t>
            </a:r>
            <a:r>
              <a:rPr sz="1100" i="1" spc="155" dirty="0">
                <a:cs typeface="Times New Roman"/>
              </a:rPr>
              <a:t>B </a:t>
            </a:r>
            <a:r>
              <a:rPr sz="1100" spc="60" dirty="0">
                <a:cs typeface="PMingLiU"/>
              </a:rPr>
              <a:t>times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some large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 </a:t>
            </a:r>
            <a:r>
              <a:rPr sz="1100" i="1" spc="155" dirty="0">
                <a:cs typeface="Times New Roman"/>
              </a:rPr>
              <a:t>B </a:t>
            </a:r>
            <a:r>
              <a:rPr sz="1100" spc="55" dirty="0">
                <a:cs typeface="PMingLiU"/>
              </a:rPr>
              <a:t>(say </a:t>
            </a:r>
            <a:r>
              <a:rPr sz="1100" spc="25" dirty="0">
                <a:cs typeface="PMingLiU"/>
              </a:rPr>
              <a:t>100 </a:t>
            </a:r>
            <a:r>
              <a:rPr sz="1100" spc="55" dirty="0">
                <a:cs typeface="PMingLiU"/>
              </a:rPr>
              <a:t>or </a:t>
            </a:r>
            <a:r>
              <a:rPr sz="1100" spc="35" dirty="0">
                <a:cs typeface="PMingLiU"/>
              </a:rPr>
              <a:t>1000), </a:t>
            </a:r>
            <a:r>
              <a:rPr sz="1100" spc="45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produce </a:t>
            </a:r>
            <a:r>
              <a:rPr sz="1100" i="1" spc="155" dirty="0">
                <a:cs typeface="Times New Roman"/>
              </a:rPr>
              <a:t>B </a:t>
            </a:r>
            <a:r>
              <a:rPr sz="1100" spc="40" dirty="0">
                <a:cs typeface="PMingLiU"/>
              </a:rPr>
              <a:t>different  </a:t>
            </a:r>
            <a:r>
              <a:rPr sz="1100" spc="80" dirty="0">
                <a:cs typeface="PMingLiU"/>
              </a:rPr>
              <a:t>bootstrap </a:t>
            </a:r>
            <a:r>
              <a:rPr sz="1100" spc="95" dirty="0">
                <a:cs typeface="PMingLiU"/>
              </a:rPr>
              <a:t>data </a:t>
            </a:r>
            <a:r>
              <a:rPr sz="1100" spc="50" dirty="0">
                <a:cs typeface="PMingLiU"/>
              </a:rPr>
              <a:t>sets, </a:t>
            </a:r>
            <a:r>
              <a:rPr sz="1100" i="1" spc="60" dirty="0">
                <a:cs typeface="Times New Roman"/>
              </a:rPr>
              <a:t>Z</a:t>
            </a:r>
            <a:r>
              <a:rPr sz="1200" i="1" spc="89" baseline="27777" dirty="0">
                <a:cs typeface="Meiryo"/>
              </a:rPr>
              <a:t>∗</a:t>
            </a:r>
            <a:r>
              <a:rPr sz="1200" spc="89" baseline="27777" dirty="0">
                <a:cs typeface="PMingLiU"/>
              </a:rPr>
              <a:t>1</a:t>
            </a:r>
            <a:r>
              <a:rPr sz="1100" i="1" spc="60" dirty="0">
                <a:cs typeface="Times New Roman"/>
              </a:rPr>
              <a:t>, Z</a:t>
            </a:r>
            <a:r>
              <a:rPr sz="1200" i="1" spc="89" baseline="27777" dirty="0">
                <a:cs typeface="Meiryo"/>
              </a:rPr>
              <a:t>∗</a:t>
            </a:r>
            <a:r>
              <a:rPr sz="1200" spc="89" baseline="27777" dirty="0">
                <a:cs typeface="PMingLiU"/>
              </a:rPr>
              <a:t>2</a:t>
            </a:r>
            <a:r>
              <a:rPr sz="1100" i="1" spc="60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90" dirty="0">
                <a:cs typeface="Times New Roman"/>
              </a:rPr>
              <a:t>Z</a:t>
            </a:r>
            <a:r>
              <a:rPr sz="1200" i="1" spc="135" baseline="27777" dirty="0">
                <a:cs typeface="Meiryo"/>
              </a:rPr>
              <a:t>∗</a:t>
            </a:r>
            <a:r>
              <a:rPr sz="1200" i="1" spc="135" baseline="27777" dirty="0">
                <a:cs typeface="Times New Roman"/>
              </a:rPr>
              <a:t>B </a:t>
            </a:r>
            <a:r>
              <a:rPr sz="1100" spc="40" dirty="0">
                <a:cs typeface="PMingLiU"/>
              </a:rPr>
              <a:t>, </a:t>
            </a:r>
            <a:r>
              <a:rPr sz="1100" spc="85" dirty="0">
                <a:cs typeface="PMingLiU"/>
              </a:rPr>
              <a:t>and </a:t>
            </a:r>
            <a:r>
              <a:rPr sz="1100" i="1" spc="155" dirty="0">
                <a:cs typeface="Times New Roman"/>
              </a:rPr>
              <a:t>B  </a:t>
            </a:r>
            <a:r>
              <a:rPr sz="1100" spc="55" dirty="0">
                <a:cs typeface="PMingLiU"/>
              </a:rPr>
              <a:t>corresponding</a:t>
            </a:r>
            <a:r>
              <a:rPr sz="1100" spc="80" dirty="0">
                <a:cs typeface="PMingLiU"/>
              </a:rPr>
              <a:t> </a:t>
            </a:r>
            <a:r>
              <a:rPr sz="1100" i="1" spc="114" dirty="0">
                <a:cs typeface="Times New Roman"/>
              </a:rPr>
              <a:t>α</a:t>
            </a:r>
            <a:r>
              <a:rPr sz="1100" i="1" spc="90" dirty="0">
                <a:cs typeface="Times New Roman"/>
              </a:rPr>
              <a:t> </a:t>
            </a:r>
            <a:r>
              <a:rPr sz="1100" spc="60" dirty="0">
                <a:cs typeface="PMingLiU"/>
              </a:rPr>
              <a:t>estimates,</a:t>
            </a:r>
            <a:r>
              <a:rPr sz="1100" spc="80" dirty="0">
                <a:cs typeface="PMingLiU"/>
              </a:rPr>
              <a:t> </a:t>
            </a:r>
            <a:r>
              <a:rPr sz="1100" i="1" spc="-50" dirty="0">
                <a:cs typeface="Times New Roman"/>
              </a:rPr>
              <a:t>α</a:t>
            </a:r>
            <a:r>
              <a:rPr sz="1100" spc="-50" dirty="0">
                <a:cs typeface="PMingLiU"/>
              </a:rPr>
              <a:t>ˆ</a:t>
            </a:r>
            <a:r>
              <a:rPr sz="1200" i="1" spc="-75" baseline="27777" dirty="0">
                <a:cs typeface="Meiryo"/>
              </a:rPr>
              <a:t>∗</a:t>
            </a:r>
            <a:r>
              <a:rPr sz="1200" spc="-75" baseline="27777" dirty="0">
                <a:cs typeface="PMingLiU"/>
              </a:rPr>
              <a:t>1</a:t>
            </a:r>
            <a:r>
              <a:rPr sz="1100" i="1" spc="-5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-50" dirty="0">
                <a:cs typeface="Times New Roman"/>
              </a:rPr>
              <a:t>α</a:t>
            </a:r>
            <a:r>
              <a:rPr sz="1100" spc="-50" dirty="0">
                <a:cs typeface="PMingLiU"/>
              </a:rPr>
              <a:t>ˆ</a:t>
            </a:r>
            <a:r>
              <a:rPr sz="1200" i="1" spc="-75" baseline="27777" dirty="0">
                <a:cs typeface="Meiryo"/>
              </a:rPr>
              <a:t>∗</a:t>
            </a:r>
            <a:r>
              <a:rPr sz="1200" spc="-75" baseline="27777" dirty="0">
                <a:cs typeface="PMingLiU"/>
              </a:rPr>
              <a:t>2</a:t>
            </a:r>
            <a:r>
              <a:rPr sz="1100" i="1" spc="-5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-55" dirty="0">
                <a:cs typeface="Times New Roman"/>
              </a:rPr>
              <a:t>α</a:t>
            </a:r>
            <a:r>
              <a:rPr sz="1100" spc="-55" dirty="0">
                <a:cs typeface="PMingLiU"/>
              </a:rPr>
              <a:t>ˆ</a:t>
            </a:r>
            <a:r>
              <a:rPr sz="1200" i="1" spc="-82" baseline="27777" dirty="0">
                <a:cs typeface="Meiryo"/>
              </a:rPr>
              <a:t>∗</a:t>
            </a:r>
            <a:r>
              <a:rPr sz="1200" i="1" spc="-82" baseline="27777" dirty="0">
                <a:cs typeface="Times New Roman"/>
              </a:rPr>
              <a:t>B</a:t>
            </a:r>
            <a:r>
              <a:rPr sz="1200" i="1" spc="-172" baseline="27777" dirty="0">
                <a:cs typeface="Times New Roman"/>
              </a:rPr>
              <a:t> </a:t>
            </a:r>
            <a:r>
              <a:rPr sz="1100" spc="4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0997" y="703586"/>
            <a:ext cx="3972560" cy="55066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6379" marR="66865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2470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estimate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standard </a:t>
            </a:r>
            <a:r>
              <a:rPr sz="1100" spc="55" dirty="0">
                <a:cs typeface="PMingLiU"/>
              </a:rPr>
              <a:t>error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these </a:t>
            </a:r>
            <a:r>
              <a:rPr sz="1100" spc="80" dirty="0">
                <a:cs typeface="PMingLiU"/>
              </a:rPr>
              <a:t>bootstrap  </a:t>
            </a:r>
            <a:r>
              <a:rPr sz="1100" spc="65" dirty="0">
                <a:cs typeface="PMingLiU"/>
              </a:rPr>
              <a:t>estimates </a:t>
            </a:r>
            <a:r>
              <a:rPr sz="1100" spc="45" dirty="0">
                <a:cs typeface="PMingLiU"/>
              </a:rPr>
              <a:t>using </a:t>
            </a:r>
            <a:r>
              <a:rPr sz="1100" spc="80" dirty="0">
                <a:cs typeface="PMingLiU"/>
              </a:rPr>
              <a:t>the</a:t>
            </a:r>
            <a:r>
              <a:rPr sz="1100" spc="11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formula</a:t>
            </a:r>
            <a:endParaRPr sz="1100" dirty="0">
              <a:cs typeface="PMingLiU"/>
            </a:endParaRPr>
          </a:p>
          <a:p>
            <a:pPr marR="732790" algn="ctr">
              <a:lnSpc>
                <a:spcPct val="100000"/>
              </a:lnSpc>
              <a:spcBef>
                <a:spcPts val="175"/>
              </a:spcBef>
            </a:pPr>
            <a:endParaRPr sz="1100" dirty="0"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81643" y="2263775"/>
            <a:ext cx="3750310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57480" marR="431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581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35" dirty="0">
                <a:cs typeface="PMingLiU"/>
              </a:rPr>
              <a:t>serves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estimate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standard </a:t>
            </a:r>
            <a:r>
              <a:rPr sz="1100" spc="55" dirty="0">
                <a:cs typeface="PMingLiU"/>
              </a:rPr>
              <a:t>error </a:t>
            </a:r>
            <a:r>
              <a:rPr sz="1100" spc="5" dirty="0">
                <a:cs typeface="PMingLiU"/>
              </a:rPr>
              <a:t>of </a:t>
            </a:r>
            <a:r>
              <a:rPr sz="1100" i="1" spc="-170" dirty="0">
                <a:cs typeface="Times New Roman"/>
              </a:rPr>
              <a:t>α</a:t>
            </a:r>
            <a:r>
              <a:rPr sz="1100" spc="-170" dirty="0">
                <a:cs typeface="PMingLiU"/>
              </a:rPr>
              <a:t>ˆ  </a:t>
            </a:r>
            <a:r>
              <a:rPr sz="1100" spc="70" dirty="0">
                <a:cs typeface="PMingLiU"/>
              </a:rPr>
              <a:t>estimated </a:t>
            </a:r>
            <a:r>
              <a:rPr sz="1100" spc="50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original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set. </a:t>
            </a:r>
            <a:r>
              <a:rPr sz="1100" spc="25" dirty="0">
                <a:cs typeface="PMingLiU"/>
              </a:rPr>
              <a:t>See </a:t>
            </a:r>
            <a:r>
              <a:rPr sz="1100" spc="55" dirty="0">
                <a:cs typeface="PMingLiU"/>
              </a:rPr>
              <a:t>center </a:t>
            </a:r>
            <a:r>
              <a:rPr sz="1100" spc="85" dirty="0">
                <a:cs typeface="PMingLiU"/>
              </a:rPr>
              <a:t>and </a:t>
            </a:r>
            <a:r>
              <a:rPr sz="1100" spc="60" dirty="0">
                <a:cs typeface="PMingLiU"/>
              </a:rPr>
              <a:t>right  </a:t>
            </a:r>
            <a:r>
              <a:rPr sz="1100" spc="55" dirty="0">
                <a:cs typeface="PMingLiU"/>
              </a:rPr>
              <a:t>panels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Figure </a:t>
            </a:r>
            <a:r>
              <a:rPr sz="1100" spc="55" dirty="0">
                <a:cs typeface="PMingLiU"/>
              </a:rPr>
              <a:t>on </a:t>
            </a:r>
            <a:r>
              <a:rPr sz="1100" spc="30" dirty="0">
                <a:cs typeface="PMingLiU"/>
              </a:rPr>
              <a:t>slide </a:t>
            </a:r>
            <a:r>
              <a:rPr sz="1100" spc="30" dirty="0">
                <a:cs typeface="PMingLiU"/>
                <a:hlinkClick r:id="rId2" action="ppaction://hlinksldjump"/>
              </a:rPr>
              <a:t>29.</a:t>
            </a:r>
            <a:r>
              <a:rPr sz="1100" spc="3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Bootstrap </a:t>
            </a:r>
            <a:r>
              <a:rPr sz="1100" spc="55" dirty="0">
                <a:cs typeface="PMingLiU"/>
              </a:rPr>
              <a:t>results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in blue.  For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example </a:t>
            </a:r>
            <a:r>
              <a:rPr sz="1100" spc="95" dirty="0">
                <a:cs typeface="PMingLiU"/>
              </a:rPr>
              <a:t>SE</a:t>
            </a:r>
            <a:r>
              <a:rPr sz="1200" i="1" spc="142" baseline="-10416" dirty="0">
                <a:cs typeface="Times New Roman"/>
              </a:rPr>
              <a:t>B </a:t>
            </a:r>
            <a:r>
              <a:rPr sz="1100" spc="-35" dirty="0">
                <a:cs typeface="PMingLiU"/>
              </a:rPr>
              <a:t>(</a:t>
            </a:r>
            <a:r>
              <a:rPr sz="1100" i="1" spc="-35" dirty="0">
                <a:cs typeface="Times New Roman"/>
              </a:rPr>
              <a:t>α</a:t>
            </a:r>
            <a:r>
              <a:rPr sz="1100" spc="-35" dirty="0">
                <a:cs typeface="PMingLiU"/>
              </a:rPr>
              <a:t>ˆ) </a:t>
            </a:r>
            <a:r>
              <a:rPr sz="1100" spc="260" dirty="0">
                <a:cs typeface="PMingLiU"/>
              </a:rPr>
              <a:t>=</a:t>
            </a:r>
            <a:r>
              <a:rPr sz="1100" spc="-9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0</a:t>
            </a:r>
            <a:r>
              <a:rPr sz="1100" i="1" spc="25" dirty="0">
                <a:cs typeface="Times New Roman"/>
              </a:rPr>
              <a:t>.</a:t>
            </a:r>
            <a:r>
              <a:rPr sz="1100" spc="25" dirty="0">
                <a:cs typeface="PMingLiU"/>
              </a:rPr>
              <a:t>087</a:t>
            </a:r>
            <a:r>
              <a:rPr sz="1100" i="1" spc="25" dirty="0">
                <a:cs typeface="Times New Roman"/>
              </a:rPr>
              <a:t>.</a:t>
            </a:r>
            <a:endParaRPr sz="1100">
              <a:cs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BBB4B6-E6B2-4440-A472-C2DF4CDC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35" y="1254250"/>
            <a:ext cx="2560036" cy="7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3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799" y="211465"/>
            <a:ext cx="25273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Training Error </a:t>
            </a:r>
            <a:r>
              <a:rPr spc="-35" dirty="0">
                <a:latin typeface="+mn-lt"/>
              </a:rPr>
              <a:t>versus </a:t>
            </a:r>
            <a:r>
              <a:rPr spc="-5" dirty="0">
                <a:latin typeface="+mn-lt"/>
              </a:rPr>
              <a:t>Test</a:t>
            </a:r>
            <a:r>
              <a:rPr spc="225" dirty="0">
                <a:latin typeface="+mn-lt"/>
              </a:rPr>
              <a:t> </a:t>
            </a:r>
            <a:r>
              <a:rPr spc="-40" dirty="0">
                <a:latin typeface="+mn-lt"/>
              </a:rPr>
              <a:t>error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663575"/>
            <a:ext cx="4114800" cy="26667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r>
              <a:rPr sz="1100" b="1" spc="45" dirty="0">
                <a:cs typeface="PMingLiU"/>
              </a:rPr>
              <a:t>Recall </a:t>
            </a:r>
            <a:r>
              <a:rPr sz="1100" b="1" spc="80" dirty="0">
                <a:cs typeface="PMingLiU"/>
              </a:rPr>
              <a:t>the </a:t>
            </a:r>
            <a:r>
              <a:rPr sz="1100" b="1" spc="60" dirty="0">
                <a:cs typeface="PMingLiU"/>
              </a:rPr>
              <a:t>distinction </a:t>
            </a:r>
            <a:r>
              <a:rPr sz="1100" b="1" spc="55" dirty="0">
                <a:cs typeface="PMingLiU"/>
              </a:rPr>
              <a:t>between </a:t>
            </a:r>
            <a:r>
              <a:rPr sz="1100" b="1" spc="80" dirty="0">
                <a:cs typeface="PMingLiU"/>
              </a:rPr>
              <a:t>the </a:t>
            </a:r>
            <a:r>
              <a:rPr sz="1100" b="1" i="1" spc="35" dirty="0">
                <a:solidFill>
                  <a:srgbClr val="009900"/>
                </a:solidFill>
                <a:cs typeface="Times New Roman"/>
              </a:rPr>
              <a:t>test </a:t>
            </a:r>
            <a:r>
              <a:rPr sz="1100" b="1" i="1" spc="10">
                <a:solidFill>
                  <a:srgbClr val="009900"/>
                </a:solidFill>
                <a:cs typeface="Times New Roman"/>
              </a:rPr>
              <a:t>error </a:t>
            </a:r>
            <a:r>
              <a:rPr sz="1100" b="1" spc="85">
                <a:cs typeface="PMingLiU"/>
              </a:rPr>
              <a:t>and</a:t>
            </a:r>
            <a:r>
              <a:rPr lang="en-US" sz="1100" b="1" spc="280">
                <a:cs typeface="PMingLiU"/>
              </a:rPr>
              <a:t> </a:t>
            </a:r>
            <a:r>
              <a:rPr sz="1100" b="1" spc="80">
                <a:cs typeface="PMingLiU"/>
              </a:rPr>
              <a:t>the</a:t>
            </a:r>
            <a:r>
              <a:rPr lang="en-US" sz="1100" b="1" spc="80">
                <a:cs typeface="PMingLiU"/>
              </a:rPr>
              <a:t> </a:t>
            </a:r>
            <a:r>
              <a:rPr sz="1100" b="1" i="1" spc="20" dirty="0">
                <a:solidFill>
                  <a:srgbClr val="009900"/>
                </a:solidFill>
                <a:cs typeface="Times New Roman"/>
              </a:rPr>
              <a:t>training</a:t>
            </a:r>
            <a:r>
              <a:rPr sz="1100" b="1" i="1" spc="110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b="1" i="1" dirty="0">
                <a:solidFill>
                  <a:srgbClr val="009900"/>
                </a:solidFill>
                <a:cs typeface="Times New Roman"/>
              </a:rPr>
              <a:t>error:</a:t>
            </a:r>
            <a:endParaRPr sz="1100" b="1" dirty="0">
              <a:cs typeface="Times New Roman"/>
            </a:endParaRPr>
          </a:p>
          <a:p>
            <a:pPr marL="144780" marR="508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lang="en-US" sz="1100" spc="90" dirty="0">
              <a:cs typeface="PMingLiU"/>
            </a:endParaRPr>
          </a:p>
          <a:p>
            <a:pPr marL="144780" marR="508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i="1" spc="35" dirty="0">
                <a:solidFill>
                  <a:srgbClr val="009900"/>
                </a:solidFill>
                <a:cs typeface="Times New Roman"/>
              </a:rPr>
              <a:t>test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error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average </a:t>
            </a:r>
            <a:r>
              <a:rPr sz="1100" spc="55" dirty="0">
                <a:cs typeface="PMingLiU"/>
              </a:rPr>
              <a:t>error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results </a:t>
            </a:r>
            <a:r>
              <a:rPr sz="1100" spc="50" dirty="0">
                <a:cs typeface="PMingLiU"/>
              </a:rPr>
              <a:t>from </a:t>
            </a:r>
            <a:r>
              <a:rPr sz="1100" spc="45" dirty="0">
                <a:cs typeface="PMingLiU"/>
              </a:rPr>
              <a:t>using </a:t>
            </a:r>
            <a:r>
              <a:rPr sz="1100" spc="85" dirty="0">
                <a:cs typeface="PMingLiU"/>
              </a:rPr>
              <a:t>a  </a:t>
            </a:r>
            <a:r>
              <a:rPr sz="1100" spc="60" dirty="0">
                <a:cs typeface="PMingLiU"/>
              </a:rPr>
              <a:t>statistical </a:t>
            </a:r>
            <a:r>
              <a:rPr sz="1100" spc="50" dirty="0">
                <a:cs typeface="PMingLiU"/>
              </a:rPr>
              <a:t>learning </a:t>
            </a:r>
            <a:r>
              <a:rPr sz="1100" spc="80" dirty="0">
                <a:cs typeface="PMingLiU"/>
              </a:rPr>
              <a:t>method to </a:t>
            </a:r>
            <a:r>
              <a:rPr sz="1100" spc="65" dirty="0">
                <a:cs typeface="PMingLiU"/>
              </a:rPr>
              <a:t>predict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response </a:t>
            </a:r>
            <a:r>
              <a:rPr sz="1100" spc="55" dirty="0">
                <a:cs typeface="PMingLiU"/>
              </a:rPr>
              <a:t>on </a:t>
            </a:r>
            <a:r>
              <a:rPr sz="1100" spc="85" dirty="0">
                <a:cs typeface="PMingLiU"/>
              </a:rPr>
              <a:t>a</a:t>
            </a:r>
            <a:r>
              <a:rPr sz="1100" spc="-9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new  observation, </a:t>
            </a:r>
            <a:r>
              <a:rPr sz="1100" spc="45" dirty="0">
                <a:cs typeface="PMingLiU"/>
              </a:rPr>
              <a:t>one </a:t>
            </a:r>
            <a:r>
              <a:rPr sz="1100" spc="110" dirty="0">
                <a:cs typeface="PMingLiU"/>
              </a:rPr>
              <a:t>that </a:t>
            </a:r>
            <a:r>
              <a:rPr sz="1100" spc="40" dirty="0">
                <a:cs typeface="PMingLiU"/>
              </a:rPr>
              <a:t>was </a:t>
            </a:r>
            <a:r>
              <a:rPr sz="1100" spc="80" dirty="0">
                <a:cs typeface="PMingLiU"/>
              </a:rPr>
              <a:t>not </a:t>
            </a:r>
            <a:r>
              <a:rPr sz="1100" spc="55" dirty="0">
                <a:cs typeface="PMingLiU"/>
              </a:rPr>
              <a:t>used </a:t>
            </a:r>
            <a:r>
              <a:rPr sz="1100" spc="50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training </a:t>
            </a:r>
            <a:r>
              <a:rPr sz="1100" spc="80" dirty="0">
                <a:cs typeface="PMingLiU"/>
              </a:rPr>
              <a:t>the</a:t>
            </a:r>
            <a:r>
              <a:rPr sz="1100" spc="22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method.</a:t>
            </a:r>
            <a:endParaRPr lang="en-US" sz="1100" spc="75" dirty="0">
              <a:cs typeface="PMingLiU"/>
            </a:endParaRPr>
          </a:p>
          <a:p>
            <a:pPr marL="144780" marR="508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63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contrast, </a:t>
            </a:r>
            <a:r>
              <a:rPr sz="1100" spc="80" dirty="0">
                <a:cs typeface="PMingLiU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training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error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35" dirty="0">
                <a:cs typeface="PMingLiU"/>
              </a:rPr>
              <a:t>easily </a:t>
            </a:r>
            <a:r>
              <a:rPr sz="1100" spc="55" dirty="0">
                <a:cs typeface="PMingLiU"/>
              </a:rPr>
              <a:t>calculated by  applying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statistical </a:t>
            </a:r>
            <a:r>
              <a:rPr sz="1100" spc="50" dirty="0">
                <a:cs typeface="PMingLiU"/>
              </a:rPr>
              <a:t>learning </a:t>
            </a:r>
            <a:r>
              <a:rPr sz="1100" spc="80" dirty="0">
                <a:cs typeface="PMingLiU"/>
              </a:rPr>
              <a:t>method to the </a:t>
            </a:r>
            <a:r>
              <a:rPr sz="1100" spc="50" dirty="0">
                <a:cs typeface="PMingLiU"/>
              </a:rPr>
              <a:t>observations </a:t>
            </a:r>
            <a:r>
              <a:rPr sz="1100" spc="55" dirty="0">
                <a:cs typeface="PMingLiU"/>
              </a:rPr>
              <a:t>used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its</a:t>
            </a:r>
            <a:r>
              <a:rPr sz="1100" spc="114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training.</a:t>
            </a:r>
            <a:endParaRPr lang="en-US" sz="1100" spc="65" dirty="0">
              <a:cs typeface="PMingLiU"/>
            </a:endParaRPr>
          </a:p>
          <a:p>
            <a:pPr marL="144780" marR="63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4635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100" dirty="0">
                <a:cs typeface="PMingLiU"/>
              </a:rPr>
              <a:t>But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error </a:t>
            </a:r>
            <a:r>
              <a:rPr sz="1100" spc="80" dirty="0">
                <a:cs typeface="PMingLiU"/>
              </a:rPr>
              <a:t>rate </a:t>
            </a:r>
            <a:r>
              <a:rPr sz="1100" spc="50" dirty="0">
                <a:cs typeface="PMingLiU"/>
              </a:rPr>
              <a:t>often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quite </a:t>
            </a:r>
            <a:r>
              <a:rPr sz="1100" spc="40" dirty="0">
                <a:cs typeface="PMingLiU"/>
              </a:rPr>
              <a:t>different </a:t>
            </a:r>
            <a:r>
              <a:rPr sz="1100" spc="50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test </a:t>
            </a:r>
            <a:r>
              <a:rPr sz="1100" spc="55" dirty="0">
                <a:cs typeface="PMingLiU"/>
              </a:rPr>
              <a:t>error </a:t>
            </a:r>
            <a:r>
              <a:rPr sz="1100" spc="70" dirty="0">
                <a:cs typeface="PMingLiU"/>
              </a:rPr>
              <a:t>rate,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particular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former </a:t>
            </a:r>
            <a:r>
              <a:rPr sz="1100" spc="65" dirty="0">
                <a:cs typeface="PMingLiU"/>
              </a:rPr>
              <a:t>can </a:t>
            </a:r>
            <a:r>
              <a:rPr sz="1100" spc="65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dramatically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underestimate </a:t>
            </a:r>
            <a:r>
              <a:rPr sz="1100" spc="80" dirty="0">
                <a:cs typeface="PMingLiU"/>
              </a:rPr>
              <a:t>the</a:t>
            </a:r>
            <a:r>
              <a:rPr sz="1100" spc="-4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latter.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889" y="211465"/>
            <a:ext cx="27724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A </a:t>
            </a:r>
            <a:r>
              <a:rPr spc="-30" dirty="0">
                <a:latin typeface="+mn-lt"/>
              </a:rPr>
              <a:t>general </a:t>
            </a:r>
            <a:r>
              <a:rPr spc="-15" dirty="0">
                <a:latin typeface="+mn-lt"/>
              </a:rPr>
              <a:t>picture </a:t>
            </a:r>
            <a:r>
              <a:rPr spc="-40" dirty="0">
                <a:latin typeface="+mn-lt"/>
              </a:rPr>
              <a:t>for </a:t>
            </a:r>
            <a:r>
              <a:rPr spc="-10" dirty="0">
                <a:latin typeface="+mn-lt"/>
              </a:rPr>
              <a:t>the</a:t>
            </a:r>
            <a:r>
              <a:rPr spc="-25" dirty="0">
                <a:latin typeface="+mn-lt"/>
              </a:rPr>
              <a:t> </a:t>
            </a:r>
            <a:r>
              <a:rPr spc="-5" dirty="0">
                <a:latin typeface="+mn-lt"/>
              </a:rPr>
              <a:t>bootstrap</a:t>
            </a:r>
          </a:p>
        </p:txBody>
      </p:sp>
      <p:sp>
        <p:nvSpPr>
          <p:cNvPr id="3" name="object 3"/>
          <p:cNvSpPr/>
          <p:nvPr/>
        </p:nvSpPr>
        <p:spPr>
          <a:xfrm>
            <a:off x="1556470" y="2314245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5460" y="2539308"/>
            <a:ext cx="22225" cy="44450"/>
          </a:xfrm>
          <a:custGeom>
            <a:avLst/>
            <a:gdLst/>
            <a:ahLst/>
            <a:cxnLst/>
            <a:rect l="l" t="t" r="r" b="b"/>
            <a:pathLst>
              <a:path w="22225" h="44450">
                <a:moveTo>
                  <a:pt x="0" y="0"/>
                </a:moveTo>
                <a:lnTo>
                  <a:pt x="11009" y="44056"/>
                </a:lnTo>
                <a:lnTo>
                  <a:pt x="220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6712" y="2231695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5703" y="2456710"/>
            <a:ext cx="22225" cy="44450"/>
          </a:xfrm>
          <a:custGeom>
            <a:avLst/>
            <a:gdLst/>
            <a:ahLst/>
            <a:cxnLst/>
            <a:rect l="l" t="t" r="r" b="b"/>
            <a:pathLst>
              <a:path w="22225" h="44450">
                <a:moveTo>
                  <a:pt x="0" y="0"/>
                </a:moveTo>
                <a:lnTo>
                  <a:pt x="11009" y="44052"/>
                </a:lnTo>
                <a:lnTo>
                  <a:pt x="220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4003" y="1389491"/>
            <a:ext cx="1762760" cy="1597025"/>
          </a:xfrm>
          <a:custGeom>
            <a:avLst/>
            <a:gdLst/>
            <a:ahLst/>
            <a:cxnLst/>
            <a:rect l="l" t="t" r="r" b="b"/>
            <a:pathLst>
              <a:path w="1762760" h="1597025">
                <a:moveTo>
                  <a:pt x="688344" y="0"/>
                </a:moveTo>
                <a:lnTo>
                  <a:pt x="385478" y="192739"/>
                </a:lnTo>
                <a:lnTo>
                  <a:pt x="192739" y="385478"/>
                </a:lnTo>
                <a:lnTo>
                  <a:pt x="55072" y="578218"/>
                </a:lnTo>
                <a:lnTo>
                  <a:pt x="0" y="715885"/>
                </a:lnTo>
                <a:lnTo>
                  <a:pt x="0" y="881086"/>
                </a:lnTo>
                <a:lnTo>
                  <a:pt x="27531" y="963689"/>
                </a:lnTo>
                <a:lnTo>
                  <a:pt x="82603" y="1018756"/>
                </a:lnTo>
                <a:lnTo>
                  <a:pt x="247802" y="1376697"/>
                </a:lnTo>
                <a:lnTo>
                  <a:pt x="385478" y="1459299"/>
                </a:lnTo>
                <a:lnTo>
                  <a:pt x="440542" y="1486831"/>
                </a:lnTo>
                <a:lnTo>
                  <a:pt x="1046283" y="1596969"/>
                </a:lnTo>
                <a:lnTo>
                  <a:pt x="1596961" y="1596969"/>
                </a:lnTo>
                <a:lnTo>
                  <a:pt x="1652033" y="1239028"/>
                </a:lnTo>
                <a:lnTo>
                  <a:pt x="1762168" y="936154"/>
                </a:lnTo>
                <a:lnTo>
                  <a:pt x="1569429" y="385478"/>
                </a:lnTo>
                <a:lnTo>
                  <a:pt x="1321626" y="275343"/>
                </a:lnTo>
                <a:lnTo>
                  <a:pt x="1156418" y="110144"/>
                </a:lnTo>
                <a:lnTo>
                  <a:pt x="1156418" y="82603"/>
                </a:lnTo>
                <a:lnTo>
                  <a:pt x="908616" y="27540"/>
                </a:lnTo>
                <a:lnTo>
                  <a:pt x="68834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0728" y="2177720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4">
                <a:moveTo>
                  <a:pt x="0" y="0"/>
                </a:moveTo>
                <a:lnTo>
                  <a:pt x="2646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0728" y="2176450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5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5770" y="2165583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0" y="22028"/>
                </a:moveTo>
                <a:lnTo>
                  <a:pt x="44056" y="1101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8343" y="2110515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0" y="22028"/>
                </a:moveTo>
                <a:lnTo>
                  <a:pt x="44054" y="1101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050" y="1378114"/>
            <a:ext cx="1762760" cy="1597025"/>
          </a:xfrm>
          <a:custGeom>
            <a:avLst/>
            <a:gdLst/>
            <a:ahLst/>
            <a:cxnLst/>
            <a:rect l="l" t="t" r="r" b="b"/>
            <a:pathLst>
              <a:path w="1762760" h="1597025">
                <a:moveTo>
                  <a:pt x="688347" y="0"/>
                </a:moveTo>
                <a:lnTo>
                  <a:pt x="385473" y="192739"/>
                </a:lnTo>
                <a:lnTo>
                  <a:pt x="192736" y="385469"/>
                </a:lnTo>
                <a:lnTo>
                  <a:pt x="55067" y="578209"/>
                </a:lnTo>
                <a:lnTo>
                  <a:pt x="0" y="715876"/>
                </a:lnTo>
                <a:lnTo>
                  <a:pt x="0" y="881084"/>
                </a:lnTo>
                <a:lnTo>
                  <a:pt x="27535" y="963687"/>
                </a:lnTo>
                <a:lnTo>
                  <a:pt x="82602" y="1018754"/>
                </a:lnTo>
                <a:lnTo>
                  <a:pt x="247803" y="1376691"/>
                </a:lnTo>
                <a:lnTo>
                  <a:pt x="385473" y="1459294"/>
                </a:lnTo>
                <a:lnTo>
                  <a:pt x="440539" y="1486830"/>
                </a:lnTo>
                <a:lnTo>
                  <a:pt x="1046283" y="1596963"/>
                </a:lnTo>
                <a:lnTo>
                  <a:pt x="1596961" y="1596963"/>
                </a:lnTo>
                <a:lnTo>
                  <a:pt x="1652033" y="1239022"/>
                </a:lnTo>
                <a:lnTo>
                  <a:pt x="1762169" y="936152"/>
                </a:lnTo>
                <a:lnTo>
                  <a:pt x="1569429" y="385469"/>
                </a:lnTo>
                <a:lnTo>
                  <a:pt x="1321627" y="275343"/>
                </a:lnTo>
                <a:lnTo>
                  <a:pt x="1156419" y="110135"/>
                </a:lnTo>
                <a:lnTo>
                  <a:pt x="1156419" y="82603"/>
                </a:lnTo>
                <a:lnTo>
                  <a:pt x="908616" y="27540"/>
                </a:lnTo>
                <a:lnTo>
                  <a:pt x="68834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5560" y="1563662"/>
            <a:ext cx="38354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Real</a:t>
            </a:r>
            <a:r>
              <a:rPr sz="600" spc="-5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World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3095" y="1866531"/>
            <a:ext cx="321310" cy="1898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ct val="78300"/>
              </a:lnSpc>
              <a:spcBef>
                <a:spcPts val="260"/>
              </a:spcBef>
            </a:pPr>
            <a:r>
              <a:rPr sz="600" dirty="0">
                <a:latin typeface="Times New Roman"/>
                <a:cs typeface="Times New Roman"/>
              </a:rPr>
              <a:t>Random  Sampling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8706" y="1921598"/>
            <a:ext cx="17081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Data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08813" y="1921598"/>
            <a:ext cx="240029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dataset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6078" y="2582413"/>
            <a:ext cx="29527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Estimate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03070" y="1591193"/>
            <a:ext cx="54292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Bootstrap</a:t>
            </a:r>
            <a:r>
              <a:rPr sz="600" spc="-45" dirty="0">
                <a:latin typeface="Times New Roman"/>
                <a:cs typeface="Times New Roman"/>
              </a:rPr>
              <a:t> </a:t>
            </a:r>
            <a:r>
              <a:rPr sz="600" spc="5" dirty="0">
                <a:latin typeface="Times New Roman"/>
                <a:cs typeface="Times New Roman"/>
              </a:rPr>
              <a:t>World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5672" y="1811465"/>
            <a:ext cx="321310" cy="2006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185"/>
              </a:spcBef>
            </a:pPr>
            <a:r>
              <a:rPr sz="600" dirty="0">
                <a:latin typeface="Times New Roman"/>
                <a:cs typeface="Times New Roman"/>
              </a:rPr>
              <a:t>Random  Sampling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8815" y="1839001"/>
            <a:ext cx="32575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Bootstrap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90062" y="2114340"/>
            <a:ext cx="35941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Times New Roman"/>
                <a:cs typeface="Times New Roman"/>
              </a:rPr>
              <a:t>Population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68434" y="2579688"/>
            <a:ext cx="58293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Times New Roman"/>
                <a:cs typeface="Times New Roman"/>
              </a:rPr>
              <a:t>Estimate </a:t>
            </a:r>
            <a:r>
              <a:rPr sz="850" i="1" spc="170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850" i="1" spc="-1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850" i="1" spc="75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850" spc="7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3143" y="2469554"/>
            <a:ext cx="70358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Times New Roman"/>
                <a:cs typeface="Times New Roman"/>
              </a:rPr>
              <a:t>Bootstrap </a:t>
            </a:r>
            <a:r>
              <a:rPr sz="1275" i="1" spc="254" baseline="-29411" dirty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1275" i="1" spc="-232" baseline="-294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75" spc="82" baseline="-29411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275" i="1" spc="82" baseline="-29411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825" i="1" spc="82" baseline="-15151" dirty="0">
                <a:solidFill>
                  <a:srgbClr val="231F20"/>
                </a:solidFill>
                <a:latin typeface="Meiryo"/>
                <a:cs typeface="Meiryo"/>
              </a:rPr>
              <a:t>∗</a:t>
            </a:r>
            <a:r>
              <a:rPr sz="1275" spc="82" baseline="-29411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275" baseline="-29411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3741" y="2093471"/>
            <a:ext cx="84709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50" i="1" spc="105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75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750" spc="16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750" i="1" spc="40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825" spc="60" baseline="-1010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750" i="1" spc="4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75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750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825" spc="52" baseline="-1010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750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75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75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75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75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75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75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750" i="1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75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825" i="1" spc="97" baseline="-1010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750" spc="6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4891" y="2093474"/>
            <a:ext cx="47498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dirty="0">
                <a:latin typeface="Times New Roman"/>
                <a:cs typeface="Times New Roman"/>
              </a:rPr>
              <a:t>Population</a:t>
            </a:r>
            <a:r>
              <a:rPr sz="600" spc="50" dirty="0">
                <a:latin typeface="Times New Roman"/>
                <a:cs typeface="Times New Roman"/>
              </a:rPr>
              <a:t> </a:t>
            </a:r>
            <a:r>
              <a:rPr sz="750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64661" y="2001855"/>
            <a:ext cx="1642110" cy="142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770890" algn="l"/>
              </a:tabLst>
            </a:pPr>
            <a:r>
              <a:rPr sz="600">
                <a:latin typeface="Times New Roman"/>
                <a:cs typeface="Times New Roman"/>
              </a:rPr>
              <a:t>Estimated </a:t>
            </a:r>
            <a:r>
              <a:rPr sz="600" spc="105">
                <a:latin typeface="Times New Roman"/>
                <a:cs typeface="Times New Roman"/>
              </a:rPr>
              <a:t> </a:t>
            </a:r>
            <a:r>
              <a:rPr sz="1275" i="1" spc="-127" baseline="-13071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lang="en-US" sz="1275" i="1" spc="-127" baseline="-13071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lang="en-US" sz="850" spc="-85">
                <a:solidFill>
                  <a:srgbClr val="231F2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           </a:t>
            </a:r>
            <a:r>
              <a:rPr sz="1125" i="1" spc="89" baseline="-14814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825" i="1" spc="89" baseline="5050" dirty="0">
                <a:solidFill>
                  <a:srgbClr val="231F20"/>
                </a:solidFill>
                <a:latin typeface="Meiryo"/>
                <a:cs typeface="Meiryo"/>
              </a:rPr>
              <a:t>∗</a:t>
            </a:r>
            <a:r>
              <a:rPr sz="825" i="1" spc="75" baseline="505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1125" spc="240" baseline="-14814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125" spc="-7" baseline="-148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spc="-44" baseline="-14814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125" i="1" spc="-44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825" spc="-44" baseline="-40404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825" i="1" spc="-44" baseline="5050" dirty="0">
                <a:solidFill>
                  <a:srgbClr val="231F20"/>
                </a:solidFill>
                <a:latin typeface="Meiryo"/>
                <a:cs typeface="Meiryo"/>
              </a:rPr>
              <a:t>∗</a:t>
            </a:r>
            <a:r>
              <a:rPr sz="1125" i="1" spc="-44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125" i="1" spc="-97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25" i="1" spc="-75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825" spc="-75" baseline="-40404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825" i="1" spc="-75" baseline="5050" dirty="0">
                <a:solidFill>
                  <a:srgbClr val="231F20"/>
                </a:solidFill>
                <a:latin typeface="Meiryo"/>
                <a:cs typeface="Meiryo"/>
              </a:rPr>
              <a:t>∗</a:t>
            </a:r>
            <a:r>
              <a:rPr sz="1125" i="1" spc="-75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125" i="1" spc="-97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25" i="1" spc="37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125" i="1" spc="-97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25" i="1" spc="37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125" i="1" spc="-104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25" i="1" spc="37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125" i="1" spc="-97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25" i="1" spc="-127" baseline="-14814" dirty="0">
                <a:solidFill>
                  <a:srgbClr val="231F20"/>
                </a:solidFill>
                <a:latin typeface="Times New Roman"/>
                <a:cs typeface="Times New Roman"/>
              </a:rPr>
              <a:t>z</a:t>
            </a:r>
            <a:r>
              <a:rPr sz="825" i="1" spc="-127" baseline="-4040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825" i="1" spc="-127" baseline="5050" dirty="0">
                <a:solidFill>
                  <a:srgbClr val="231F20"/>
                </a:solidFill>
                <a:latin typeface="Meiryo"/>
                <a:cs typeface="Meiryo"/>
              </a:rPr>
              <a:t>∗</a:t>
            </a:r>
            <a:r>
              <a:rPr sz="825" i="1" spc="-187" baseline="505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1125" spc="67" baseline="-14814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125" baseline="-14814">
              <a:latin typeface="Arial"/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78246A-CD5C-4CA3-81CD-BAC09D819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99" y="770234"/>
            <a:ext cx="975828" cy="729750"/>
          </a:xfrm>
          <a:prstGeom prst="rect">
            <a:avLst/>
          </a:prstGeom>
        </p:spPr>
      </p:pic>
      <p:sp>
        <p:nvSpPr>
          <p:cNvPr id="30" name="object 9">
            <a:extLst>
              <a:ext uri="{FF2B5EF4-FFF2-40B4-BE49-F238E27FC236}">
                <a16:creationId xmlns:a16="http://schemas.microsoft.com/office/drawing/2014/main" id="{719D1429-31DE-4BBC-AD67-028AE83D039E}"/>
              </a:ext>
            </a:extLst>
          </p:cNvPr>
          <p:cNvSpPr/>
          <p:nvPr/>
        </p:nvSpPr>
        <p:spPr>
          <a:xfrm>
            <a:off x="3044910" y="2119027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5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5A5348D6-4B5D-42F1-99C0-0C8DE1E06D2C}"/>
              </a:ext>
            </a:extLst>
          </p:cNvPr>
          <p:cNvSpPr/>
          <p:nvPr/>
        </p:nvSpPr>
        <p:spPr>
          <a:xfrm>
            <a:off x="3269952" y="2108160"/>
            <a:ext cx="44450" cy="22225"/>
          </a:xfrm>
          <a:custGeom>
            <a:avLst/>
            <a:gdLst/>
            <a:ahLst/>
            <a:cxnLst/>
            <a:rect l="l" t="t" r="r" b="b"/>
            <a:pathLst>
              <a:path w="44450" h="22225">
                <a:moveTo>
                  <a:pt x="0" y="22028"/>
                </a:moveTo>
                <a:lnTo>
                  <a:pt x="44056" y="1101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517" y="211465"/>
            <a:ext cx="19691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spc="-5" dirty="0">
                <a:latin typeface="+mn-lt"/>
              </a:rPr>
              <a:t>bootstrap </a:t>
            </a:r>
            <a:r>
              <a:rPr spc="-35" dirty="0">
                <a:latin typeface="+mn-lt"/>
              </a:rPr>
              <a:t>in</a:t>
            </a:r>
            <a:r>
              <a:rPr spc="-5" dirty="0">
                <a:latin typeface="+mn-lt"/>
              </a:rPr>
              <a:t> </a:t>
            </a:r>
            <a:r>
              <a:rPr spc="-30" dirty="0">
                <a:latin typeface="+mn-lt"/>
              </a:rPr>
              <a:t>general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1024418"/>
            <a:ext cx="3732529" cy="222112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more </a:t>
            </a:r>
            <a:r>
              <a:rPr sz="1100" spc="45" dirty="0">
                <a:cs typeface="PMingLiU"/>
              </a:rPr>
              <a:t>complex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situations, </a:t>
            </a:r>
            <a:r>
              <a:rPr sz="1100" spc="35" dirty="0">
                <a:cs typeface="PMingLiU"/>
              </a:rPr>
              <a:t>figuring </a:t>
            </a:r>
            <a:r>
              <a:rPr sz="1100" spc="80" dirty="0">
                <a:cs typeface="PMingLiU"/>
              </a:rPr>
              <a:t>out the  </a:t>
            </a:r>
            <a:r>
              <a:rPr sz="1100" spc="70" dirty="0">
                <a:cs typeface="PMingLiU"/>
              </a:rPr>
              <a:t>appropriate </a:t>
            </a:r>
            <a:r>
              <a:rPr sz="1100" spc="40" dirty="0">
                <a:cs typeface="PMingLiU"/>
              </a:rPr>
              <a:t>way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generate </a:t>
            </a:r>
            <a:r>
              <a:rPr sz="1100" spc="80" dirty="0">
                <a:cs typeface="PMingLiU"/>
              </a:rPr>
              <a:t>bootstrap </a:t>
            </a:r>
            <a:r>
              <a:rPr sz="1100" spc="50" dirty="0">
                <a:cs typeface="PMingLiU"/>
              </a:rPr>
              <a:t>samples </a:t>
            </a:r>
            <a:r>
              <a:rPr sz="1100" spc="65" dirty="0">
                <a:cs typeface="PMingLiU"/>
              </a:rPr>
              <a:t>can </a:t>
            </a:r>
            <a:r>
              <a:rPr sz="1100" spc="50" dirty="0">
                <a:cs typeface="PMingLiU"/>
              </a:rPr>
              <a:t>require  </a:t>
            </a:r>
            <a:r>
              <a:rPr sz="1100" spc="45" dirty="0">
                <a:cs typeface="PMingLiU"/>
              </a:rPr>
              <a:t>some</a:t>
            </a:r>
            <a:r>
              <a:rPr sz="1100" spc="7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thought.</a:t>
            </a:r>
            <a:endParaRPr lang="en-US" sz="1100" spc="7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14097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example, </a:t>
            </a:r>
            <a:r>
              <a:rPr sz="1100" dirty="0">
                <a:cs typeface="PMingLiU"/>
              </a:rPr>
              <a:t>if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time </a:t>
            </a:r>
            <a:r>
              <a:rPr sz="1100" spc="35" dirty="0">
                <a:cs typeface="PMingLiU"/>
              </a:rPr>
              <a:t>series, </a:t>
            </a:r>
            <a:r>
              <a:rPr sz="1100" spc="15" dirty="0">
                <a:cs typeface="PMingLiU"/>
              </a:rPr>
              <a:t>we </a:t>
            </a:r>
            <a:r>
              <a:rPr sz="1100" spc="-95" dirty="0">
                <a:cs typeface="PMingLiU"/>
              </a:rPr>
              <a:t>can</a:t>
            </a:r>
            <a:r>
              <a:rPr lang="en-US" sz="1100" spc="-95" dirty="0">
                <a:cs typeface="PMingLiU"/>
              </a:rPr>
              <a:t>no</a:t>
            </a:r>
            <a:r>
              <a:rPr sz="1100" spc="-95" dirty="0">
                <a:cs typeface="PMingLiU"/>
              </a:rPr>
              <a:t>t </a:t>
            </a:r>
            <a:r>
              <a:rPr sz="1100" spc="50" dirty="0">
                <a:cs typeface="PMingLiU"/>
              </a:rPr>
              <a:t>simply  </a:t>
            </a:r>
            <a:r>
              <a:rPr sz="1100" spc="55" dirty="0">
                <a:cs typeface="PMingLiU"/>
              </a:rPr>
              <a:t>sample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</a:t>
            </a:r>
            <a:r>
              <a:rPr sz="1100" spc="70" dirty="0">
                <a:cs typeface="PMingLiU"/>
              </a:rPr>
              <a:t>with </a:t>
            </a:r>
            <a:r>
              <a:rPr sz="1100" spc="60" dirty="0">
                <a:cs typeface="PMingLiU"/>
              </a:rPr>
              <a:t>replacement </a:t>
            </a:r>
            <a:r>
              <a:rPr sz="1100" spc="30" dirty="0">
                <a:cs typeface="PMingLiU"/>
              </a:rPr>
              <a:t>(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why</a:t>
            </a:r>
            <a:r>
              <a:rPr sz="1100" i="1" spc="165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i="1" spc="40" dirty="0">
                <a:solidFill>
                  <a:srgbClr val="009900"/>
                </a:solidFill>
                <a:cs typeface="Times New Roman"/>
              </a:rPr>
              <a:t>not?</a:t>
            </a:r>
            <a:r>
              <a:rPr sz="1100" spc="40" dirty="0">
                <a:cs typeface="PMingLiU"/>
              </a:rPr>
              <a:t>).</a:t>
            </a:r>
            <a:endParaRPr lang="en-US" sz="1100" spc="40" dirty="0">
              <a:cs typeface="PMingLiU"/>
            </a:endParaRPr>
          </a:p>
          <a:p>
            <a:pPr marL="144780" marR="14097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1079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instead </a:t>
            </a:r>
            <a:r>
              <a:rPr sz="1100" spc="60" dirty="0">
                <a:cs typeface="PMingLiU"/>
              </a:rPr>
              <a:t>create </a:t>
            </a:r>
            <a:r>
              <a:rPr sz="1100" spc="40" dirty="0">
                <a:cs typeface="PMingLiU"/>
              </a:rPr>
              <a:t>blocks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consecutive </a:t>
            </a:r>
            <a:r>
              <a:rPr sz="1100" spc="50" dirty="0">
                <a:cs typeface="PMingLiU"/>
              </a:rPr>
              <a:t>observations, 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sample </a:t>
            </a:r>
            <a:r>
              <a:rPr sz="1100" spc="60" dirty="0">
                <a:cs typeface="PMingLiU"/>
              </a:rPr>
              <a:t>those </a:t>
            </a:r>
            <a:r>
              <a:rPr sz="1100" spc="70" dirty="0">
                <a:cs typeface="PMingLiU"/>
              </a:rPr>
              <a:t>with </a:t>
            </a:r>
            <a:r>
              <a:rPr sz="1100" spc="55" dirty="0">
                <a:cs typeface="PMingLiU"/>
              </a:rPr>
              <a:t>replacements. </a:t>
            </a:r>
            <a:r>
              <a:rPr sz="1100" spc="85" dirty="0">
                <a:cs typeface="PMingLiU"/>
              </a:rPr>
              <a:t>Then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paste  </a:t>
            </a:r>
            <a:r>
              <a:rPr sz="1100" spc="65" dirty="0">
                <a:cs typeface="PMingLiU"/>
              </a:rPr>
              <a:t>together </a:t>
            </a:r>
            <a:r>
              <a:rPr sz="1100" spc="60" dirty="0">
                <a:cs typeface="PMingLiU"/>
              </a:rPr>
              <a:t>sampled </a:t>
            </a:r>
            <a:r>
              <a:rPr sz="1100" spc="40" dirty="0">
                <a:cs typeface="PMingLiU"/>
              </a:rPr>
              <a:t>blocks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obtain </a:t>
            </a:r>
            <a:r>
              <a:rPr sz="1100" spc="85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bootstrap</a:t>
            </a:r>
            <a:r>
              <a:rPr sz="1100" spc="16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dataset.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1986" y="211465"/>
            <a:ext cx="21850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Other </a:t>
            </a:r>
            <a:r>
              <a:rPr spc="-50" dirty="0">
                <a:latin typeface="+mn-lt"/>
              </a:rPr>
              <a:t>uses </a:t>
            </a:r>
            <a:r>
              <a:rPr spc="-40" dirty="0">
                <a:latin typeface="+mn-lt"/>
              </a:rPr>
              <a:t>of </a:t>
            </a:r>
            <a:r>
              <a:rPr spc="-10" dirty="0">
                <a:latin typeface="+mn-lt"/>
              </a:rPr>
              <a:t>the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bootstrap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450" y="528990"/>
            <a:ext cx="4191000" cy="254595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Primarily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obtain </a:t>
            </a:r>
            <a:r>
              <a:rPr sz="1100" spc="85" dirty="0">
                <a:cs typeface="PMingLiU"/>
              </a:rPr>
              <a:t>standard </a:t>
            </a:r>
            <a:r>
              <a:rPr sz="1100" spc="50" dirty="0">
                <a:cs typeface="PMingLiU"/>
              </a:rPr>
              <a:t>errors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an</a:t>
            </a:r>
            <a:r>
              <a:rPr sz="1100" spc="21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estimate.</a:t>
            </a:r>
            <a:endParaRPr lang="en-US" sz="1100" spc="65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35" dirty="0">
                <a:cs typeface="PMingLiU"/>
              </a:rPr>
              <a:t>Also </a:t>
            </a:r>
            <a:r>
              <a:rPr sz="1100" spc="45" dirty="0">
                <a:cs typeface="PMingLiU"/>
              </a:rPr>
              <a:t>provides </a:t>
            </a:r>
            <a:r>
              <a:rPr sz="1100" spc="65" dirty="0">
                <a:cs typeface="PMingLiU"/>
              </a:rPr>
              <a:t>approximate </a:t>
            </a:r>
            <a:r>
              <a:rPr sz="1100" spc="35" dirty="0">
                <a:cs typeface="PMingLiU"/>
              </a:rPr>
              <a:t>confidence </a:t>
            </a:r>
            <a:r>
              <a:rPr sz="1100" spc="45" dirty="0">
                <a:cs typeface="PMingLiU"/>
              </a:rPr>
              <a:t>intervals </a:t>
            </a:r>
            <a:r>
              <a:rPr sz="1100" spc="30" dirty="0">
                <a:cs typeface="PMingLiU"/>
              </a:rPr>
              <a:t>for </a:t>
            </a:r>
            <a:r>
              <a:rPr sz="1100" spc="85" dirty="0">
                <a:cs typeface="PMingLiU"/>
              </a:rPr>
              <a:t>a  </a:t>
            </a:r>
            <a:r>
              <a:rPr sz="1100" spc="65" dirty="0">
                <a:cs typeface="PMingLiU"/>
              </a:rPr>
              <a:t>population </a:t>
            </a:r>
            <a:r>
              <a:rPr sz="1100" spc="75" dirty="0">
                <a:cs typeface="PMingLiU"/>
              </a:rPr>
              <a:t>parameter. </a:t>
            </a: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example, </a:t>
            </a:r>
            <a:r>
              <a:rPr sz="1100" spc="40" dirty="0">
                <a:cs typeface="PMingLiU"/>
              </a:rPr>
              <a:t>looking </a:t>
            </a:r>
            <a:r>
              <a:rPr sz="1100" spc="110" dirty="0">
                <a:cs typeface="PMingLiU"/>
              </a:rPr>
              <a:t>at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histogram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middle </a:t>
            </a:r>
            <a:r>
              <a:rPr sz="1100" spc="60" dirty="0">
                <a:cs typeface="PMingLiU"/>
              </a:rPr>
              <a:t>panel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Figure </a:t>
            </a:r>
            <a:r>
              <a:rPr sz="1100" spc="55" dirty="0">
                <a:cs typeface="PMingLiU"/>
              </a:rPr>
              <a:t>on </a:t>
            </a:r>
            <a:r>
              <a:rPr sz="1100" spc="30" dirty="0">
                <a:cs typeface="PMingLiU"/>
              </a:rPr>
              <a:t>slide </a:t>
            </a:r>
            <a:r>
              <a:rPr sz="1100" spc="30" dirty="0">
                <a:cs typeface="PMingLiU"/>
                <a:hlinkClick r:id="rId2" action="ppaction://hlinksldjump"/>
              </a:rPr>
              <a:t>29, </a:t>
            </a:r>
            <a:r>
              <a:rPr sz="1100" spc="80" dirty="0">
                <a:cs typeface="PMingLiU"/>
              </a:rPr>
              <a:t>the  </a:t>
            </a:r>
            <a:r>
              <a:rPr sz="1100" spc="35" dirty="0">
                <a:cs typeface="PMingLiU"/>
              </a:rPr>
              <a:t>5% </a:t>
            </a:r>
            <a:r>
              <a:rPr sz="1100" spc="85" dirty="0">
                <a:cs typeface="PMingLiU"/>
              </a:rPr>
              <a:t>and </a:t>
            </a:r>
            <a:r>
              <a:rPr sz="1100" spc="35" dirty="0">
                <a:cs typeface="PMingLiU"/>
              </a:rPr>
              <a:t>95% </a:t>
            </a:r>
            <a:r>
              <a:rPr sz="1100" spc="55" dirty="0">
                <a:cs typeface="PMingLiU"/>
              </a:rPr>
              <a:t>quantiles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1000 </a:t>
            </a:r>
            <a:r>
              <a:rPr sz="1100" spc="40" dirty="0">
                <a:cs typeface="PMingLiU"/>
              </a:rPr>
              <a:t>values </a:t>
            </a:r>
            <a:r>
              <a:rPr sz="1100" spc="20" dirty="0">
                <a:cs typeface="PMingLiU"/>
              </a:rPr>
              <a:t>is </a:t>
            </a:r>
            <a:r>
              <a:rPr sz="1100" spc="35" dirty="0">
                <a:cs typeface="PMingLiU"/>
              </a:rPr>
              <a:t>(</a:t>
            </a:r>
            <a:r>
              <a:rPr sz="1100" i="1" spc="35" dirty="0">
                <a:cs typeface="Times New Roman"/>
              </a:rPr>
              <a:t>.</a:t>
            </a:r>
            <a:r>
              <a:rPr sz="1100" spc="35" dirty="0">
                <a:cs typeface="PMingLiU"/>
              </a:rPr>
              <a:t>43</a:t>
            </a:r>
            <a:r>
              <a:rPr sz="1100" i="1" spc="35" dirty="0">
                <a:cs typeface="Times New Roman"/>
              </a:rPr>
              <a:t>,</a:t>
            </a:r>
            <a:r>
              <a:rPr sz="1100" i="1" spc="195" dirty="0">
                <a:cs typeface="Times New Roman"/>
              </a:rPr>
              <a:t> </a:t>
            </a:r>
            <a:r>
              <a:rPr sz="1100" i="1" spc="40" dirty="0">
                <a:cs typeface="Times New Roman"/>
              </a:rPr>
              <a:t>.</a:t>
            </a:r>
            <a:r>
              <a:rPr sz="1100" spc="40" dirty="0">
                <a:cs typeface="PMingLiU"/>
              </a:rPr>
              <a:t>72).</a:t>
            </a:r>
            <a:endParaRPr lang="en-US" sz="1100" spc="4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17145" indent="-13271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represents </a:t>
            </a:r>
            <a:r>
              <a:rPr sz="1100" spc="85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approximate </a:t>
            </a:r>
            <a:r>
              <a:rPr sz="1100" spc="35" dirty="0">
                <a:cs typeface="PMingLiU"/>
              </a:rPr>
              <a:t>90% confidence </a:t>
            </a:r>
            <a:r>
              <a:rPr sz="1100" spc="50" dirty="0">
                <a:cs typeface="PMingLiU"/>
              </a:rPr>
              <a:t>interval </a:t>
            </a:r>
            <a:r>
              <a:rPr sz="1100" spc="30" dirty="0">
                <a:cs typeface="PMingLiU"/>
              </a:rPr>
              <a:t>for </a:t>
            </a:r>
            <a:r>
              <a:rPr lang="en-US" sz="1100" spc="30" dirty="0">
                <a:cs typeface="PMingLiU"/>
              </a:rPr>
              <a:t>t</a:t>
            </a:r>
            <a:r>
              <a:rPr sz="1100" spc="80" dirty="0">
                <a:cs typeface="PMingLiU"/>
              </a:rPr>
              <a:t>he true </a:t>
            </a:r>
            <a:r>
              <a:rPr sz="1100" i="1" spc="80" dirty="0">
                <a:cs typeface="Times New Roman"/>
              </a:rPr>
              <a:t>α</a:t>
            </a:r>
            <a:r>
              <a:rPr sz="1100" spc="80" dirty="0">
                <a:cs typeface="PMingLiU"/>
              </a:rPr>
              <a:t>. </a:t>
            </a:r>
            <a:r>
              <a:rPr sz="1100" i="1" dirty="0">
                <a:solidFill>
                  <a:srgbClr val="009900"/>
                </a:solidFill>
                <a:cs typeface="Times New Roman"/>
              </a:rPr>
              <a:t>How </a:t>
            </a:r>
            <a:r>
              <a:rPr sz="1100" i="1" spc="5" dirty="0">
                <a:solidFill>
                  <a:srgbClr val="009900"/>
                </a:solidFill>
                <a:cs typeface="Times New Roman"/>
              </a:rPr>
              <a:t>do </a:t>
            </a:r>
            <a:r>
              <a:rPr sz="1100" i="1" dirty="0">
                <a:solidFill>
                  <a:srgbClr val="009900"/>
                </a:solidFill>
                <a:cs typeface="Times New Roman"/>
              </a:rPr>
              <a:t>we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interpret this </a:t>
            </a:r>
            <a:r>
              <a:rPr sz="1100" i="1" spc="5" dirty="0">
                <a:solidFill>
                  <a:srgbClr val="009900"/>
                </a:solidFill>
                <a:cs typeface="Times New Roman"/>
              </a:rPr>
              <a:t>confidence</a:t>
            </a:r>
            <a:r>
              <a:rPr sz="1100" i="1" spc="-85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interval?</a:t>
            </a:r>
            <a:endParaRPr lang="en-US" sz="1100" i="1" spc="20" dirty="0">
              <a:solidFill>
                <a:srgbClr val="009900"/>
              </a:solidFill>
              <a:cs typeface="Times New Roman"/>
            </a:endParaRPr>
          </a:p>
          <a:p>
            <a:pPr marL="144780" marR="17145" indent="-13271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Times New Roman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above interval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called </a:t>
            </a:r>
            <a:r>
              <a:rPr sz="1100" spc="85" dirty="0">
                <a:cs typeface="PMingLiU"/>
              </a:rPr>
              <a:t>a </a:t>
            </a:r>
            <a:r>
              <a:rPr sz="1100" i="1" spc="15" dirty="0">
                <a:solidFill>
                  <a:srgbClr val="009900"/>
                </a:solidFill>
                <a:cs typeface="Times New Roman"/>
              </a:rPr>
              <a:t>Bootstrap Percentile </a:t>
            </a:r>
            <a:r>
              <a:rPr sz="1100" i="1" spc="15" dirty="0">
                <a:cs typeface="Times New Roman"/>
              </a:rPr>
              <a:t> </a:t>
            </a:r>
            <a:r>
              <a:rPr sz="1100" spc="35" dirty="0">
                <a:cs typeface="PMingLiU"/>
              </a:rPr>
              <a:t>confidence </a:t>
            </a:r>
            <a:r>
              <a:rPr sz="1100" spc="50" dirty="0">
                <a:cs typeface="PMingLiU"/>
              </a:rPr>
              <a:t>interval. </a:t>
            </a:r>
            <a:r>
              <a:rPr sz="1100" spc="90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simplest </a:t>
            </a:r>
            <a:r>
              <a:rPr sz="1100" spc="80" dirty="0">
                <a:cs typeface="PMingLiU"/>
              </a:rPr>
              <a:t>method </a:t>
            </a:r>
            <a:r>
              <a:rPr sz="1100" spc="65" dirty="0">
                <a:cs typeface="PMingLiU"/>
              </a:rPr>
              <a:t>(among </a:t>
            </a:r>
            <a:r>
              <a:rPr sz="1100" spc="75" dirty="0">
                <a:cs typeface="PMingLiU"/>
              </a:rPr>
              <a:t>many  </a:t>
            </a:r>
            <a:r>
              <a:rPr sz="1100" spc="60" dirty="0">
                <a:cs typeface="PMingLiU"/>
              </a:rPr>
              <a:t>approaches) </a:t>
            </a:r>
            <a:r>
              <a:rPr sz="1100" spc="30" dirty="0">
                <a:cs typeface="PMingLiU"/>
              </a:rPr>
              <a:t>for </a:t>
            </a:r>
            <a:r>
              <a:rPr sz="1100" spc="60" dirty="0">
                <a:cs typeface="PMingLiU"/>
              </a:rPr>
              <a:t>obtaining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confidence </a:t>
            </a:r>
            <a:r>
              <a:rPr sz="1100" spc="50" dirty="0">
                <a:cs typeface="PMingLiU"/>
              </a:rPr>
              <a:t>interval from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bootstrap.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305" y="211465"/>
            <a:ext cx="35394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+mn-lt"/>
              </a:rPr>
              <a:t>Can </a:t>
            </a:r>
            <a:r>
              <a:rPr spc="-10" dirty="0">
                <a:latin typeface="+mn-lt"/>
              </a:rPr>
              <a:t>the </a:t>
            </a:r>
            <a:r>
              <a:rPr spc="-5" dirty="0">
                <a:latin typeface="+mn-lt"/>
              </a:rPr>
              <a:t>bootstrap </a:t>
            </a:r>
            <a:r>
              <a:rPr spc="-20" dirty="0">
                <a:latin typeface="+mn-lt"/>
              </a:rPr>
              <a:t>estimate </a:t>
            </a:r>
            <a:r>
              <a:rPr spc="-25" dirty="0">
                <a:latin typeface="+mn-lt"/>
              </a:rPr>
              <a:t>prediction</a:t>
            </a:r>
            <a:r>
              <a:rPr spc="45" dirty="0">
                <a:latin typeface="+mn-lt"/>
              </a:rPr>
              <a:t> </a:t>
            </a:r>
            <a:r>
              <a:rPr spc="-35" dirty="0">
                <a:latin typeface="+mn-lt"/>
              </a:rPr>
              <a:t>error?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832" y="1002323"/>
            <a:ext cx="3734435" cy="163397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016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cross-validation, 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i="1" spc="190" dirty="0">
                <a:cs typeface="Times New Roman"/>
              </a:rPr>
              <a:t>K </a:t>
            </a:r>
            <a:r>
              <a:rPr sz="1100" spc="55" dirty="0">
                <a:cs typeface="PMingLiU"/>
              </a:rPr>
              <a:t>validation </a:t>
            </a:r>
            <a:r>
              <a:rPr sz="1100" spc="25" dirty="0">
                <a:cs typeface="PMingLiU"/>
              </a:rPr>
              <a:t>folds </a:t>
            </a:r>
            <a:r>
              <a:rPr sz="1100" spc="20" dirty="0">
                <a:cs typeface="PMingLiU"/>
              </a:rPr>
              <a:t>is  </a:t>
            </a:r>
            <a:r>
              <a:rPr sz="1100" spc="65" dirty="0">
                <a:cs typeface="PMingLiU"/>
              </a:rPr>
              <a:t>distinct </a:t>
            </a:r>
            <a:r>
              <a:rPr sz="1100" spc="50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other </a:t>
            </a:r>
            <a:r>
              <a:rPr sz="1100" i="1" spc="190" dirty="0">
                <a:cs typeface="Times New Roman"/>
              </a:rPr>
              <a:t>K </a:t>
            </a:r>
            <a:r>
              <a:rPr sz="1100" i="1" spc="204" dirty="0">
                <a:cs typeface="Arial"/>
              </a:rPr>
              <a:t>− </a:t>
            </a:r>
            <a:r>
              <a:rPr sz="1100" spc="25" dirty="0">
                <a:cs typeface="PMingLiU"/>
              </a:rPr>
              <a:t>1 folds </a:t>
            </a:r>
            <a:r>
              <a:rPr sz="1100" spc="55" dirty="0">
                <a:cs typeface="PMingLiU"/>
              </a:rPr>
              <a:t>used </a:t>
            </a:r>
            <a:r>
              <a:rPr sz="1100" spc="30" dirty="0">
                <a:cs typeface="PMingLiU"/>
              </a:rPr>
              <a:t>for </a:t>
            </a:r>
            <a:r>
              <a:rPr sz="1100" spc="60" dirty="0">
                <a:cs typeface="PMingLiU"/>
              </a:rPr>
              <a:t>training: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there 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is </a:t>
            </a:r>
            <a:r>
              <a:rPr sz="1100" i="1" spc="35" dirty="0">
                <a:solidFill>
                  <a:srgbClr val="009900"/>
                </a:solidFill>
                <a:cs typeface="Times New Roman"/>
              </a:rPr>
              <a:t>no </a:t>
            </a:r>
            <a:r>
              <a:rPr sz="1100" i="1" spc="10" dirty="0">
                <a:solidFill>
                  <a:srgbClr val="009900"/>
                </a:solidFill>
                <a:cs typeface="Times New Roman"/>
              </a:rPr>
              <a:t>overlap</a:t>
            </a:r>
            <a:r>
              <a:rPr sz="1100" spc="10" dirty="0">
                <a:cs typeface="PMingLiU"/>
              </a:rPr>
              <a:t>. </a:t>
            </a: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crucial </a:t>
            </a:r>
            <a:r>
              <a:rPr sz="1100" spc="30" dirty="0">
                <a:cs typeface="PMingLiU"/>
              </a:rPr>
              <a:t>for </a:t>
            </a:r>
            <a:r>
              <a:rPr sz="1100" spc="60" dirty="0">
                <a:cs typeface="PMingLiU"/>
              </a:rPr>
              <a:t>its </a:t>
            </a:r>
            <a:r>
              <a:rPr sz="1100" spc="35" dirty="0">
                <a:cs typeface="PMingLiU"/>
              </a:rPr>
              <a:t>success.</a:t>
            </a:r>
            <a:r>
              <a:rPr sz="1100" spc="105" dirty="0">
                <a:cs typeface="PMingLiU"/>
              </a:rPr>
              <a:t> </a:t>
            </a:r>
            <a:r>
              <a:rPr sz="1100" i="1" spc="55" dirty="0">
                <a:solidFill>
                  <a:srgbClr val="009900"/>
                </a:solidFill>
                <a:cs typeface="Times New Roman"/>
              </a:rPr>
              <a:t>Why?</a:t>
            </a:r>
            <a:endParaRPr lang="en-US" sz="1100" i="1" spc="55" dirty="0">
              <a:solidFill>
                <a:srgbClr val="009900"/>
              </a:solidFill>
              <a:cs typeface="Times New Roman"/>
            </a:endParaRPr>
          </a:p>
          <a:p>
            <a:pPr marL="144780" marR="1016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lang="en-US" sz="1100" i="1" spc="55" dirty="0">
              <a:solidFill>
                <a:srgbClr val="009900"/>
              </a:solidFill>
              <a:cs typeface="Times New Roman"/>
            </a:endParaRPr>
          </a:p>
          <a:p>
            <a:pPr marL="144780" marR="1016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Times New Roman"/>
            </a:endParaRPr>
          </a:p>
          <a:p>
            <a:pPr marL="144780" marR="29209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estimate </a:t>
            </a:r>
            <a:r>
              <a:rPr sz="1100" spc="55" dirty="0">
                <a:cs typeface="PMingLiU"/>
              </a:rPr>
              <a:t>prediction error </a:t>
            </a:r>
            <a:r>
              <a:rPr sz="1100" spc="45" dirty="0">
                <a:cs typeface="PMingLiU"/>
              </a:rPr>
              <a:t>using </a:t>
            </a:r>
            <a:r>
              <a:rPr sz="1100" spc="80" dirty="0">
                <a:cs typeface="PMingLiU"/>
              </a:rPr>
              <a:t>the bootstrap,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could  </a:t>
            </a:r>
            <a:r>
              <a:rPr sz="1100" spc="75" dirty="0">
                <a:cs typeface="PMingLiU"/>
              </a:rPr>
              <a:t>think </a:t>
            </a:r>
            <a:r>
              <a:rPr sz="1100" spc="90" dirty="0">
                <a:cs typeface="PMingLiU"/>
              </a:rPr>
              <a:t>about </a:t>
            </a:r>
            <a:r>
              <a:rPr sz="1100" spc="45" dirty="0">
                <a:cs typeface="PMingLiU"/>
              </a:rPr>
              <a:t>using each </a:t>
            </a:r>
            <a:r>
              <a:rPr sz="1100" spc="80" dirty="0">
                <a:cs typeface="PMingLiU"/>
              </a:rPr>
              <a:t>bootstrap dataset </a:t>
            </a:r>
            <a:r>
              <a:rPr sz="1100" spc="55" dirty="0">
                <a:cs typeface="PMingLiU"/>
              </a:rPr>
              <a:t>as </a:t>
            </a:r>
            <a:r>
              <a:rPr sz="1100" spc="65" dirty="0">
                <a:cs typeface="PMingLiU"/>
              </a:rPr>
              <a:t>our training  </a:t>
            </a:r>
            <a:r>
              <a:rPr sz="1100" spc="55" dirty="0">
                <a:cs typeface="PMingLiU"/>
              </a:rPr>
              <a:t>sample,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original </a:t>
            </a:r>
            <a:r>
              <a:rPr sz="1100" spc="55" dirty="0">
                <a:cs typeface="PMingLiU"/>
              </a:rPr>
              <a:t>sample as </a:t>
            </a:r>
            <a:r>
              <a:rPr sz="1100" spc="65" dirty="0">
                <a:cs typeface="PMingLiU"/>
              </a:rPr>
              <a:t>our </a:t>
            </a:r>
            <a:r>
              <a:rPr sz="1100" spc="55" dirty="0">
                <a:cs typeface="PMingLiU"/>
              </a:rPr>
              <a:t>validation</a:t>
            </a:r>
            <a:r>
              <a:rPr sz="1100" spc="13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sample.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577" y="211465"/>
            <a:ext cx="35394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20" dirty="0">
                <a:latin typeface="+mn-lt"/>
              </a:rPr>
              <a:t>Can </a:t>
            </a:r>
            <a:r>
              <a:rPr spc="-10" dirty="0">
                <a:latin typeface="+mn-lt"/>
              </a:rPr>
              <a:t>the </a:t>
            </a:r>
            <a:r>
              <a:rPr spc="-5" dirty="0">
                <a:latin typeface="+mn-lt"/>
              </a:rPr>
              <a:t>bootstrap </a:t>
            </a:r>
            <a:r>
              <a:rPr spc="-20" dirty="0">
                <a:latin typeface="+mn-lt"/>
              </a:rPr>
              <a:t>estimate </a:t>
            </a:r>
            <a:r>
              <a:rPr spc="-25" dirty="0">
                <a:latin typeface="+mn-lt"/>
              </a:rPr>
              <a:t>prediction</a:t>
            </a:r>
            <a:r>
              <a:rPr spc="45" dirty="0">
                <a:latin typeface="+mn-lt"/>
              </a:rPr>
              <a:t> </a:t>
            </a:r>
            <a:r>
              <a:rPr spc="-35" dirty="0">
                <a:latin typeface="+mn-lt"/>
              </a:rPr>
              <a:t>error?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104" y="892175"/>
            <a:ext cx="3734435" cy="207242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100" dirty="0">
                <a:cs typeface="PMingLiU"/>
              </a:rPr>
              <a:t>But </a:t>
            </a:r>
            <a:r>
              <a:rPr sz="1100" spc="45" dirty="0">
                <a:cs typeface="PMingLiU"/>
              </a:rPr>
              <a:t>each </a:t>
            </a:r>
            <a:r>
              <a:rPr sz="1100" spc="80" dirty="0">
                <a:cs typeface="PMingLiU"/>
              </a:rPr>
              <a:t>bootstrap </a:t>
            </a:r>
            <a:r>
              <a:rPr sz="1100" spc="55" dirty="0">
                <a:cs typeface="PMingLiU"/>
              </a:rPr>
              <a:t>sample </a:t>
            </a:r>
            <a:r>
              <a:rPr sz="1100" spc="65" dirty="0">
                <a:cs typeface="PMingLiU"/>
              </a:rPr>
              <a:t>has </a:t>
            </a:r>
            <a:r>
              <a:rPr sz="1100" spc="40" dirty="0">
                <a:cs typeface="PMingLiU"/>
              </a:rPr>
              <a:t>significant </a:t>
            </a:r>
            <a:r>
              <a:rPr sz="1100" spc="45" dirty="0">
                <a:cs typeface="PMingLiU"/>
              </a:rPr>
              <a:t>overlap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original </a:t>
            </a:r>
            <a:r>
              <a:rPr sz="1100" spc="85" dirty="0">
                <a:cs typeface="PMingLiU"/>
              </a:rPr>
              <a:t>data. About </a:t>
            </a:r>
            <a:r>
              <a:rPr sz="1100" spc="60" dirty="0">
                <a:cs typeface="PMingLiU"/>
              </a:rPr>
              <a:t>two-thirds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original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points  </a:t>
            </a:r>
            <a:r>
              <a:rPr sz="1100" spc="80" dirty="0">
                <a:cs typeface="PMingLiU"/>
              </a:rPr>
              <a:t>appear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each </a:t>
            </a:r>
            <a:r>
              <a:rPr sz="1100" spc="80" dirty="0">
                <a:cs typeface="PMingLiU"/>
              </a:rPr>
              <a:t>bootstrap </a:t>
            </a:r>
            <a:r>
              <a:rPr sz="1100" spc="55" dirty="0">
                <a:cs typeface="PMingLiU"/>
              </a:rPr>
              <a:t>sample. </a:t>
            </a:r>
            <a:r>
              <a:rPr sz="1100" i="1" spc="35" dirty="0">
                <a:solidFill>
                  <a:srgbClr val="009900"/>
                </a:solidFill>
                <a:cs typeface="Times New Roman"/>
              </a:rPr>
              <a:t>Can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you </a:t>
            </a:r>
            <a:r>
              <a:rPr sz="1100" i="1" dirty="0">
                <a:solidFill>
                  <a:srgbClr val="009900"/>
                </a:solidFill>
                <a:cs typeface="Times New Roman"/>
              </a:rPr>
              <a:t>prove</a:t>
            </a:r>
            <a:r>
              <a:rPr sz="1100" i="1" spc="-150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this?</a:t>
            </a:r>
            <a:endParaRPr lang="en-US" sz="1100" i="1" spc="20" dirty="0">
              <a:solidFill>
                <a:srgbClr val="009900"/>
              </a:solidFill>
              <a:cs typeface="Times New Roman"/>
            </a:endParaRPr>
          </a:p>
          <a:p>
            <a:pPr marL="144780" marR="508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Times New Roman"/>
            </a:endParaRPr>
          </a:p>
          <a:p>
            <a:pPr marL="144780" marR="1701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will </a:t>
            </a:r>
            <a:r>
              <a:rPr sz="1100" spc="50" dirty="0">
                <a:cs typeface="PMingLiU"/>
              </a:rPr>
              <a:t>cause </a:t>
            </a:r>
            <a:r>
              <a:rPr sz="1100" spc="80" dirty="0">
                <a:cs typeface="PMingLiU"/>
              </a:rPr>
              <a:t>the bootstrap to </a:t>
            </a:r>
            <a:r>
              <a:rPr sz="1100" spc="40" dirty="0">
                <a:cs typeface="PMingLiU"/>
              </a:rPr>
              <a:t>seriously </a:t>
            </a:r>
            <a:r>
              <a:rPr sz="1100" spc="70" dirty="0">
                <a:cs typeface="PMingLiU"/>
              </a:rPr>
              <a:t>underestimate  </a:t>
            </a:r>
            <a:r>
              <a:rPr sz="1100" spc="80" dirty="0">
                <a:cs typeface="PMingLiU"/>
              </a:rPr>
              <a:t>the true </a:t>
            </a:r>
            <a:r>
              <a:rPr sz="1100" spc="55" dirty="0">
                <a:cs typeface="PMingLiU"/>
              </a:rPr>
              <a:t>prediction error.</a:t>
            </a:r>
            <a:r>
              <a:rPr sz="1100" spc="200" dirty="0">
                <a:cs typeface="PMingLiU"/>
              </a:rPr>
              <a:t> </a:t>
            </a:r>
            <a:r>
              <a:rPr sz="1100" i="1" spc="55" dirty="0">
                <a:solidFill>
                  <a:srgbClr val="009900"/>
                </a:solidFill>
                <a:cs typeface="Times New Roman"/>
              </a:rPr>
              <a:t>Why?</a:t>
            </a:r>
            <a:endParaRPr lang="en-US" sz="1100" i="1" spc="55" dirty="0">
              <a:solidFill>
                <a:srgbClr val="009900"/>
              </a:solidFill>
              <a:cs typeface="Times New Roman"/>
            </a:endParaRPr>
          </a:p>
          <a:p>
            <a:pPr marL="144780" marR="1701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Times New Roman"/>
            </a:endParaRPr>
          </a:p>
          <a:p>
            <a:pPr marL="144780" marR="52069" indent="-132715">
              <a:lnSpc>
                <a:spcPct val="102699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other </a:t>
            </a:r>
            <a:r>
              <a:rPr sz="1100" spc="35" dirty="0">
                <a:cs typeface="PMingLiU"/>
              </a:rPr>
              <a:t>way </a:t>
            </a:r>
            <a:r>
              <a:rPr sz="1100" spc="60" dirty="0">
                <a:cs typeface="PMingLiU"/>
              </a:rPr>
              <a:t>around— </a:t>
            </a:r>
            <a:r>
              <a:rPr sz="1100" spc="70" dirty="0">
                <a:cs typeface="PMingLiU"/>
              </a:rPr>
              <a:t>with </a:t>
            </a:r>
            <a:r>
              <a:rPr sz="1100" spc="45" dirty="0">
                <a:cs typeface="PMingLiU"/>
              </a:rPr>
              <a:t>original </a:t>
            </a:r>
            <a:r>
              <a:rPr sz="1100" spc="55" dirty="0">
                <a:cs typeface="PMingLiU"/>
              </a:rPr>
              <a:t>sample </a:t>
            </a:r>
            <a:r>
              <a:rPr sz="1100" spc="260" dirty="0">
                <a:cs typeface="PMingLiU"/>
              </a:rPr>
              <a:t>= </a:t>
            </a:r>
            <a:r>
              <a:rPr sz="1100" spc="65" dirty="0">
                <a:cs typeface="PMingLiU"/>
              </a:rPr>
              <a:t>training  </a:t>
            </a:r>
            <a:r>
              <a:rPr sz="1100" spc="55" dirty="0">
                <a:cs typeface="PMingLiU"/>
              </a:rPr>
              <a:t>sample, </a:t>
            </a:r>
            <a:r>
              <a:rPr sz="1100" spc="80" dirty="0">
                <a:cs typeface="PMingLiU"/>
              </a:rPr>
              <a:t>bootstrap dataset </a:t>
            </a:r>
            <a:r>
              <a:rPr sz="1100" spc="260" dirty="0">
                <a:cs typeface="PMingLiU"/>
              </a:rPr>
              <a:t>= </a:t>
            </a:r>
            <a:r>
              <a:rPr sz="1100" spc="55" dirty="0">
                <a:cs typeface="PMingLiU"/>
              </a:rPr>
              <a:t>validation </a:t>
            </a:r>
            <a:r>
              <a:rPr sz="1100" spc="45" dirty="0">
                <a:cs typeface="PMingLiU"/>
              </a:rPr>
              <a:t>sample— </a:t>
            </a:r>
            <a:r>
              <a:rPr sz="1100" spc="20" dirty="0">
                <a:cs typeface="PMingLiU"/>
              </a:rPr>
              <a:t>is</a:t>
            </a:r>
            <a:r>
              <a:rPr sz="1100" spc="-25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worse!</a:t>
            </a:r>
            <a:endParaRPr sz="1100" dirty="0"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351219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205" y="211465"/>
            <a:ext cx="17272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Removing </a:t>
            </a:r>
            <a:r>
              <a:rPr spc="-10" dirty="0">
                <a:latin typeface="+mn-lt"/>
              </a:rPr>
              <a:t>the</a:t>
            </a:r>
            <a:r>
              <a:rPr spc="-110" dirty="0">
                <a:latin typeface="+mn-lt"/>
              </a:rPr>
              <a:t> </a:t>
            </a:r>
            <a:r>
              <a:rPr spc="-30" dirty="0">
                <a:latin typeface="+mn-lt"/>
              </a:rPr>
              <a:t>overlap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310" y="892175"/>
            <a:ext cx="3602990" cy="163397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Can </a:t>
            </a:r>
            <a:r>
              <a:rPr sz="1100" spc="75" dirty="0">
                <a:cs typeface="PMingLiU"/>
              </a:rPr>
              <a:t>partly </a:t>
            </a:r>
            <a:r>
              <a:rPr sz="1100" spc="10" dirty="0">
                <a:cs typeface="PMingLiU"/>
              </a:rPr>
              <a:t>fix </a:t>
            </a:r>
            <a:r>
              <a:rPr sz="1100" spc="65" dirty="0">
                <a:cs typeface="PMingLiU"/>
              </a:rPr>
              <a:t>this </a:t>
            </a:r>
            <a:r>
              <a:rPr sz="1100" spc="60" dirty="0">
                <a:cs typeface="PMingLiU"/>
              </a:rPr>
              <a:t>problem </a:t>
            </a:r>
            <a:r>
              <a:rPr sz="1100" spc="55" dirty="0">
                <a:cs typeface="PMingLiU"/>
              </a:rPr>
              <a:t>by </a:t>
            </a:r>
            <a:r>
              <a:rPr sz="1100" spc="45" dirty="0">
                <a:cs typeface="PMingLiU"/>
              </a:rPr>
              <a:t>only using </a:t>
            </a:r>
            <a:r>
              <a:rPr sz="1100" spc="55" dirty="0">
                <a:cs typeface="PMingLiU"/>
              </a:rPr>
              <a:t>predictions </a:t>
            </a:r>
            <a:r>
              <a:rPr sz="1100" spc="30" dirty="0">
                <a:cs typeface="PMingLiU"/>
              </a:rPr>
              <a:t>for  </a:t>
            </a:r>
            <a:r>
              <a:rPr sz="1100" spc="60" dirty="0">
                <a:cs typeface="PMingLiU"/>
              </a:rPr>
              <a:t>those </a:t>
            </a:r>
            <a:r>
              <a:rPr sz="1100" spc="50" dirty="0">
                <a:cs typeface="PMingLiU"/>
              </a:rPr>
              <a:t>observations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did </a:t>
            </a:r>
            <a:r>
              <a:rPr sz="1100" spc="80" dirty="0">
                <a:cs typeface="PMingLiU"/>
              </a:rPr>
              <a:t>not </a:t>
            </a:r>
            <a:r>
              <a:rPr sz="1100" spc="65" dirty="0">
                <a:cs typeface="PMingLiU"/>
              </a:rPr>
              <a:t>(by </a:t>
            </a:r>
            <a:r>
              <a:rPr sz="1100" spc="55" dirty="0">
                <a:cs typeface="PMingLiU"/>
              </a:rPr>
              <a:t>chance) occur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 </a:t>
            </a:r>
            <a:r>
              <a:rPr sz="1100" spc="70" dirty="0">
                <a:cs typeface="PMingLiU"/>
              </a:rPr>
              <a:t>current </a:t>
            </a:r>
            <a:r>
              <a:rPr sz="1100" spc="80" dirty="0">
                <a:cs typeface="PMingLiU"/>
              </a:rPr>
              <a:t>bootstrap</a:t>
            </a:r>
            <a:r>
              <a:rPr sz="1100" spc="7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sample.</a:t>
            </a:r>
            <a:endParaRPr lang="en-US" sz="1100" spc="55" dirty="0">
              <a:cs typeface="PMingLiU"/>
            </a:endParaRPr>
          </a:p>
          <a:p>
            <a:pPr marL="144780" marR="5080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lang="en-US" sz="1100" spc="55" dirty="0">
              <a:cs typeface="PMingLiU"/>
            </a:endParaRPr>
          </a:p>
          <a:p>
            <a:pPr marL="144780" marR="5080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3473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100" dirty="0">
                <a:cs typeface="PMingLiU"/>
              </a:rPr>
              <a:t>But </a:t>
            </a:r>
            <a:r>
              <a:rPr sz="1100" spc="80" dirty="0">
                <a:cs typeface="PMingLiU"/>
              </a:rPr>
              <a:t>the method </a:t>
            </a:r>
            <a:r>
              <a:rPr sz="1100" spc="50" dirty="0">
                <a:cs typeface="PMingLiU"/>
              </a:rPr>
              <a:t>gets </a:t>
            </a:r>
            <a:r>
              <a:rPr sz="1100" spc="55" dirty="0">
                <a:cs typeface="PMingLiU"/>
              </a:rPr>
              <a:t>complicated,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end,  </a:t>
            </a:r>
            <a:r>
              <a:rPr sz="1100" spc="45" dirty="0">
                <a:cs typeface="PMingLiU"/>
              </a:rPr>
              <a:t>cross-validation provides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simpler, </a:t>
            </a:r>
            <a:r>
              <a:rPr sz="1100" spc="60" dirty="0">
                <a:cs typeface="PMingLiU"/>
              </a:rPr>
              <a:t>more </a:t>
            </a:r>
            <a:r>
              <a:rPr sz="1100" spc="75" dirty="0">
                <a:cs typeface="PMingLiU"/>
              </a:rPr>
              <a:t>attractive  </a:t>
            </a:r>
            <a:r>
              <a:rPr sz="1100" spc="65" dirty="0">
                <a:cs typeface="PMingLiU"/>
              </a:rPr>
              <a:t>approach </a:t>
            </a:r>
            <a:r>
              <a:rPr sz="1100" spc="30" dirty="0">
                <a:cs typeface="PMingLiU"/>
              </a:rPr>
              <a:t>for </a:t>
            </a:r>
            <a:r>
              <a:rPr sz="1100" spc="65" dirty="0">
                <a:cs typeface="PMingLiU"/>
              </a:rPr>
              <a:t>estimating </a:t>
            </a:r>
            <a:r>
              <a:rPr sz="1100" spc="55" dirty="0">
                <a:cs typeface="PMingLiU"/>
              </a:rPr>
              <a:t>prediction</a:t>
            </a:r>
            <a:r>
              <a:rPr sz="1100" spc="1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error.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490" y="211465"/>
            <a:ext cx="11233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dirty="0">
                <a:latin typeface="+mn-lt"/>
              </a:rPr>
              <a:t>Pre-</a:t>
            </a:r>
            <a:r>
              <a:rPr spc="-80" dirty="0">
                <a:latin typeface="+mn-lt"/>
              </a:rPr>
              <a:t>v</a:t>
            </a:r>
            <a:r>
              <a:rPr spc="-10" dirty="0">
                <a:latin typeface="+mn-lt"/>
              </a:rPr>
              <a:t>a</a:t>
            </a:r>
            <a:r>
              <a:rPr spc="-15" dirty="0">
                <a:latin typeface="+mn-lt"/>
              </a:rPr>
              <a:t>l</a:t>
            </a:r>
            <a:r>
              <a:rPr spc="-20" dirty="0">
                <a:latin typeface="+mn-lt"/>
              </a:rPr>
              <a:t>idation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50" y="739775"/>
            <a:ext cx="3700145" cy="204325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6731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microarray </a:t>
            </a:r>
            <a:r>
              <a:rPr sz="1100" spc="85" dirty="0">
                <a:cs typeface="PMingLiU"/>
              </a:rPr>
              <a:t>and </a:t>
            </a:r>
            <a:r>
              <a:rPr sz="1100" spc="70" dirty="0">
                <a:cs typeface="PMingLiU"/>
              </a:rPr>
              <a:t>other </a:t>
            </a:r>
            <a:r>
              <a:rPr sz="1100" spc="45" dirty="0">
                <a:cs typeface="PMingLiU"/>
              </a:rPr>
              <a:t>genomic </a:t>
            </a:r>
            <a:r>
              <a:rPr sz="1100" spc="55" dirty="0">
                <a:cs typeface="PMingLiU"/>
              </a:rPr>
              <a:t>studies, </a:t>
            </a:r>
            <a:r>
              <a:rPr sz="1100" spc="85" dirty="0">
                <a:cs typeface="PMingLiU"/>
              </a:rPr>
              <a:t>an </a:t>
            </a:r>
            <a:r>
              <a:rPr sz="1100" spc="80" dirty="0">
                <a:cs typeface="PMingLiU"/>
              </a:rPr>
              <a:t>important  </a:t>
            </a:r>
            <a:r>
              <a:rPr sz="1100" spc="60" dirty="0">
                <a:cs typeface="PMingLiU"/>
              </a:rPr>
              <a:t>problem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compare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predictor </a:t>
            </a:r>
            <a:r>
              <a:rPr sz="1100" spc="5" dirty="0">
                <a:cs typeface="PMingLiU"/>
              </a:rPr>
              <a:t>of </a:t>
            </a:r>
            <a:r>
              <a:rPr sz="1100" spc="40" dirty="0">
                <a:cs typeface="PMingLiU"/>
              </a:rPr>
              <a:t>disease </a:t>
            </a:r>
            <a:r>
              <a:rPr sz="1100" spc="60" dirty="0">
                <a:cs typeface="PMingLiU"/>
              </a:rPr>
              <a:t>outcome  </a:t>
            </a:r>
            <a:r>
              <a:rPr sz="1100" spc="50" dirty="0">
                <a:cs typeface="PMingLiU"/>
              </a:rPr>
              <a:t>derived from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large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-50" dirty="0">
                <a:cs typeface="PMingLiU"/>
              </a:rPr>
              <a:t>“biomarkers</a:t>
            </a:r>
            <a:r>
              <a:rPr lang="en-GB" sz="1100" spc="-50" dirty="0">
                <a:cs typeface="PMingLiU"/>
              </a:rPr>
              <a:t>” </a:t>
            </a:r>
            <a:r>
              <a:rPr sz="1100" spc="80" dirty="0">
                <a:cs typeface="PMingLiU"/>
              </a:rPr>
              <a:t>to </a:t>
            </a:r>
            <a:r>
              <a:rPr sz="1100" spc="85" dirty="0">
                <a:cs typeface="PMingLiU"/>
              </a:rPr>
              <a:t>standard  </a:t>
            </a:r>
            <a:r>
              <a:rPr sz="1100" spc="35" dirty="0">
                <a:cs typeface="PMingLiU"/>
              </a:rPr>
              <a:t>clinical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predictors.</a:t>
            </a:r>
            <a:endParaRPr lang="en-US" sz="1100" spc="55" dirty="0">
              <a:cs typeface="PMingLiU"/>
            </a:endParaRPr>
          </a:p>
          <a:p>
            <a:pPr marL="144780" marR="6731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Comparing </a:t>
            </a:r>
            <a:r>
              <a:rPr sz="1100" spc="85" dirty="0">
                <a:cs typeface="PMingLiU"/>
              </a:rPr>
              <a:t>them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80" dirty="0">
                <a:cs typeface="PMingLiU"/>
              </a:rPr>
              <a:t>dataset </a:t>
            </a:r>
            <a:r>
              <a:rPr sz="1100" spc="110" dirty="0">
                <a:cs typeface="PMingLiU"/>
              </a:rPr>
              <a:t>that </a:t>
            </a:r>
            <a:r>
              <a:rPr sz="1100" spc="40" dirty="0">
                <a:cs typeface="PMingLiU"/>
              </a:rPr>
              <a:t>was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 </a:t>
            </a:r>
            <a:r>
              <a:rPr sz="1100" spc="40" dirty="0">
                <a:cs typeface="PMingLiU"/>
              </a:rPr>
              <a:t>derive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biomarker predictor </a:t>
            </a:r>
            <a:r>
              <a:rPr sz="1100" spc="65" dirty="0">
                <a:cs typeface="PMingLiU"/>
              </a:rPr>
              <a:t>can </a:t>
            </a:r>
            <a:r>
              <a:rPr sz="1100" spc="50" dirty="0">
                <a:cs typeface="PMingLiU"/>
              </a:rPr>
              <a:t>lead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results strongly  biased </a:t>
            </a:r>
            <a:r>
              <a:rPr sz="1100" spc="50" dirty="0">
                <a:cs typeface="PMingLiU"/>
              </a:rPr>
              <a:t>in </a:t>
            </a:r>
            <a:r>
              <a:rPr sz="1100" spc="35" dirty="0">
                <a:cs typeface="PMingLiU"/>
              </a:rPr>
              <a:t>favor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biomarker</a:t>
            </a:r>
            <a:r>
              <a:rPr sz="1100" spc="21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predictor.</a:t>
            </a:r>
            <a:endParaRPr lang="en-US" sz="1100" spc="6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19240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i="1" spc="15" dirty="0">
                <a:solidFill>
                  <a:srgbClr val="009900"/>
                </a:solidFill>
                <a:cs typeface="Times New Roman"/>
              </a:rPr>
              <a:t>Pre-validation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make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fairer </a:t>
            </a:r>
            <a:r>
              <a:rPr sz="1100" spc="55" dirty="0">
                <a:cs typeface="PMingLiU"/>
              </a:rPr>
              <a:t>comparison  between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two </a:t>
            </a:r>
            <a:r>
              <a:rPr sz="1100" spc="50" dirty="0">
                <a:cs typeface="PMingLiU"/>
              </a:rPr>
              <a:t>sets </a:t>
            </a:r>
            <a:r>
              <a:rPr sz="1100" spc="5" dirty="0">
                <a:cs typeface="PMingLiU"/>
              </a:rPr>
              <a:t>of</a:t>
            </a:r>
            <a:r>
              <a:rPr sz="1100" spc="1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predictors.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795" y="211465"/>
            <a:ext cx="1576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Motivating</a:t>
            </a:r>
            <a:r>
              <a:rPr spc="60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587375"/>
            <a:ext cx="4206023" cy="239546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77470">
              <a:lnSpc>
                <a:spcPct val="102600"/>
              </a:lnSpc>
              <a:spcBef>
                <a:spcPts val="55"/>
              </a:spcBef>
            </a:pPr>
            <a:r>
              <a:rPr sz="1100" spc="80" dirty="0">
                <a:cs typeface="PMingLiU"/>
              </a:rPr>
              <a:t>An </a:t>
            </a:r>
            <a:r>
              <a:rPr sz="1100" spc="55" dirty="0">
                <a:cs typeface="PMingLiU"/>
              </a:rPr>
              <a:t>example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this </a:t>
            </a:r>
            <a:r>
              <a:rPr sz="1100" spc="60" dirty="0">
                <a:cs typeface="PMingLiU"/>
              </a:rPr>
              <a:t>problem </a:t>
            </a:r>
            <a:r>
              <a:rPr sz="1100" spc="50" dirty="0">
                <a:cs typeface="PMingLiU"/>
              </a:rPr>
              <a:t>arose </a:t>
            </a:r>
            <a:r>
              <a:rPr sz="1100" spc="50">
                <a:cs typeface="PMingLiU"/>
              </a:rPr>
              <a:t>in </a:t>
            </a:r>
            <a:r>
              <a:rPr sz="1100" spc="-100">
                <a:cs typeface="PMingLiU"/>
              </a:rPr>
              <a:t>van’t </a:t>
            </a:r>
            <a:r>
              <a:rPr lang="en-US" sz="1100" spc="-100">
                <a:cs typeface="PMingLiU"/>
              </a:rPr>
              <a:t> </a:t>
            </a:r>
            <a:r>
              <a:rPr sz="1100" spc="25">
                <a:cs typeface="PMingLiU"/>
              </a:rPr>
              <a:t>Veer </a:t>
            </a:r>
            <a:r>
              <a:rPr sz="1100" i="1" spc="35">
                <a:cs typeface="Times New Roman"/>
              </a:rPr>
              <a:t>et</a:t>
            </a:r>
            <a:r>
              <a:rPr lang="en-US" sz="1100" i="1" spc="35">
                <a:cs typeface="Times New Roman"/>
              </a:rPr>
              <a:t> </a:t>
            </a:r>
            <a:r>
              <a:rPr sz="1100" i="1" spc="10">
                <a:cs typeface="Times New Roman"/>
              </a:rPr>
              <a:t>al</a:t>
            </a:r>
            <a:r>
              <a:rPr sz="1100" i="1" spc="10" dirty="0">
                <a:cs typeface="Times New Roman"/>
              </a:rPr>
              <a:t>. </a:t>
            </a:r>
            <a:r>
              <a:rPr sz="1100" i="1" spc="25" dirty="0">
                <a:cs typeface="Times New Roman"/>
              </a:rPr>
              <a:t>Nature </a:t>
            </a:r>
            <a:r>
              <a:rPr sz="1100" spc="45" dirty="0">
                <a:cs typeface="PMingLiU"/>
              </a:rPr>
              <a:t>(2002). </a:t>
            </a:r>
            <a:r>
              <a:rPr sz="1100" spc="70" dirty="0">
                <a:cs typeface="PMingLiU"/>
              </a:rPr>
              <a:t>Their </a:t>
            </a:r>
            <a:r>
              <a:rPr sz="1100" spc="60" dirty="0">
                <a:cs typeface="PMingLiU"/>
              </a:rPr>
              <a:t>microarray </a:t>
            </a:r>
            <a:r>
              <a:rPr sz="1100" spc="95" dirty="0">
                <a:cs typeface="PMingLiU"/>
              </a:rPr>
              <a:t>data </a:t>
            </a:r>
            <a:r>
              <a:rPr sz="1100" spc="65" dirty="0">
                <a:cs typeface="PMingLiU"/>
              </a:rPr>
              <a:t>has </a:t>
            </a:r>
            <a:r>
              <a:rPr sz="1100" spc="25" dirty="0">
                <a:cs typeface="PMingLiU"/>
              </a:rPr>
              <a:t>4918 </a:t>
            </a:r>
            <a:r>
              <a:rPr sz="1100" spc="35">
                <a:cs typeface="PMingLiU"/>
              </a:rPr>
              <a:t>genes </a:t>
            </a:r>
            <a:r>
              <a:rPr sz="1100" spc="65">
                <a:cs typeface="PMingLiU"/>
              </a:rPr>
              <a:t>measured </a:t>
            </a:r>
            <a:r>
              <a:rPr sz="1100" spc="30" dirty="0">
                <a:cs typeface="PMingLiU"/>
              </a:rPr>
              <a:t>over </a:t>
            </a:r>
            <a:r>
              <a:rPr sz="1100" spc="25" dirty="0">
                <a:cs typeface="PMingLiU"/>
              </a:rPr>
              <a:t>78 </a:t>
            </a:r>
            <a:r>
              <a:rPr sz="1100" spc="35" dirty="0">
                <a:cs typeface="PMingLiU"/>
              </a:rPr>
              <a:t>cases, </a:t>
            </a:r>
            <a:r>
              <a:rPr sz="1100" spc="70" dirty="0">
                <a:cs typeface="PMingLiU"/>
              </a:rPr>
              <a:t>taken </a:t>
            </a:r>
            <a:r>
              <a:rPr sz="1100" spc="45" dirty="0">
                <a:cs typeface="PMingLiU"/>
              </a:rPr>
              <a:t>from </a:t>
            </a:r>
            <a:r>
              <a:rPr sz="1100" spc="85" dirty="0">
                <a:cs typeface="PMingLiU"/>
              </a:rPr>
              <a:t>a </a:t>
            </a:r>
            <a:r>
              <a:rPr sz="1100" spc="80" dirty="0">
                <a:cs typeface="PMingLiU"/>
              </a:rPr>
              <a:t>study </a:t>
            </a:r>
            <a:r>
              <a:rPr sz="1100" spc="5">
                <a:cs typeface="PMingLiU"/>
              </a:rPr>
              <a:t>of </a:t>
            </a:r>
            <a:r>
              <a:rPr sz="1100" spc="70">
                <a:cs typeface="PMingLiU"/>
              </a:rPr>
              <a:t>breast</a:t>
            </a:r>
            <a:r>
              <a:rPr lang="en-US" sz="1100" spc="350">
                <a:cs typeface="PMingLiU"/>
              </a:rPr>
              <a:t> </a:t>
            </a:r>
            <a:r>
              <a:rPr sz="1100" spc="50">
                <a:cs typeface="PMingLiU"/>
              </a:rPr>
              <a:t>cancer.</a:t>
            </a:r>
            <a:endParaRPr lang="en-US" sz="1100" spc="50">
              <a:cs typeface="PMingLiU"/>
            </a:endParaRPr>
          </a:p>
          <a:p>
            <a:pPr marL="38100" marR="77470">
              <a:lnSpc>
                <a:spcPct val="102600"/>
              </a:lnSpc>
              <a:spcBef>
                <a:spcPts val="55"/>
              </a:spcBef>
            </a:pPr>
            <a:endParaRPr sz="1100">
              <a:cs typeface="PMingLiU"/>
            </a:endParaRPr>
          </a:p>
          <a:p>
            <a:pPr marL="38100" marR="177800">
              <a:lnSpc>
                <a:spcPct val="102600"/>
              </a:lnSpc>
            </a:pPr>
            <a:r>
              <a:rPr sz="1100" spc="75" dirty="0">
                <a:cs typeface="PMingLiU"/>
              </a:rPr>
              <a:t>There </a:t>
            </a:r>
            <a:r>
              <a:rPr sz="1100" spc="60" dirty="0">
                <a:cs typeface="PMingLiU"/>
              </a:rPr>
              <a:t>are </a:t>
            </a:r>
            <a:r>
              <a:rPr sz="1100" spc="25" dirty="0">
                <a:cs typeface="PMingLiU"/>
              </a:rPr>
              <a:t>44 </a:t>
            </a:r>
            <a:r>
              <a:rPr sz="1100" spc="35" dirty="0">
                <a:cs typeface="PMingLiU"/>
              </a:rPr>
              <a:t>cases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good </a:t>
            </a:r>
            <a:r>
              <a:rPr sz="1100" spc="45" dirty="0">
                <a:cs typeface="PMingLiU"/>
              </a:rPr>
              <a:t>prognosis </a:t>
            </a:r>
            <a:r>
              <a:rPr sz="1100" spc="60" dirty="0">
                <a:cs typeface="PMingLiU"/>
              </a:rPr>
              <a:t>group </a:t>
            </a:r>
            <a:r>
              <a:rPr sz="1100" spc="85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34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 </a:t>
            </a:r>
            <a:r>
              <a:rPr sz="1100" spc="70" dirty="0">
                <a:cs typeface="PMingLiU"/>
              </a:rPr>
              <a:t>poor </a:t>
            </a:r>
            <a:r>
              <a:rPr sz="1100" spc="45" dirty="0">
                <a:cs typeface="PMingLiU"/>
              </a:rPr>
              <a:t>prognosis </a:t>
            </a:r>
            <a:r>
              <a:rPr sz="1100" spc="60" dirty="0">
                <a:cs typeface="PMingLiU"/>
              </a:rPr>
              <a:t>group. </a:t>
            </a:r>
            <a:r>
              <a:rPr sz="1100" spc="70" dirty="0">
                <a:cs typeface="PMingLiU"/>
              </a:rPr>
              <a:t>A </a:t>
            </a:r>
            <a:r>
              <a:rPr sz="1100" spc="-45" dirty="0">
                <a:cs typeface="PMingLiU"/>
              </a:rPr>
              <a:t>“microarray” </a:t>
            </a:r>
            <a:r>
              <a:rPr sz="1100" spc="60" dirty="0">
                <a:cs typeface="PMingLiU"/>
              </a:rPr>
              <a:t>predictor </a:t>
            </a:r>
            <a:r>
              <a:rPr sz="1100" spc="40" dirty="0">
                <a:cs typeface="PMingLiU"/>
              </a:rPr>
              <a:t>was  </a:t>
            </a:r>
            <a:r>
              <a:rPr sz="1100" spc="65" dirty="0">
                <a:cs typeface="PMingLiU"/>
              </a:rPr>
              <a:t>constructed </a:t>
            </a:r>
            <a:r>
              <a:rPr sz="1100" spc="55" dirty="0">
                <a:cs typeface="PMingLiU"/>
              </a:rPr>
              <a:t>as</a:t>
            </a:r>
            <a:r>
              <a:rPr sz="1100" spc="80" dirty="0">
                <a:cs typeface="PMingLiU"/>
              </a:rPr>
              <a:t> </a:t>
            </a:r>
            <a:r>
              <a:rPr sz="1100" spc="15" dirty="0">
                <a:cs typeface="PMingLiU"/>
              </a:rPr>
              <a:t>follows:</a:t>
            </a:r>
            <a:endParaRPr sz="1100">
              <a:cs typeface="PMingLiU"/>
            </a:endParaRPr>
          </a:p>
          <a:p>
            <a:pPr marL="314960" marR="9779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AutoNum type="arabicPeriod"/>
              <a:tabLst>
                <a:tab pos="315595" algn="l"/>
              </a:tabLst>
            </a:pPr>
            <a:r>
              <a:rPr sz="1100" spc="25" dirty="0">
                <a:cs typeface="PMingLiU"/>
              </a:rPr>
              <a:t>70 </a:t>
            </a:r>
            <a:r>
              <a:rPr sz="1100" spc="35" dirty="0">
                <a:cs typeface="PMingLiU"/>
              </a:rPr>
              <a:t>genes were </a:t>
            </a:r>
            <a:r>
              <a:rPr sz="1100" spc="45" dirty="0">
                <a:cs typeface="PMingLiU"/>
              </a:rPr>
              <a:t>selected, </a:t>
            </a:r>
            <a:r>
              <a:rPr sz="1100" spc="55" dirty="0">
                <a:cs typeface="PMingLiU"/>
              </a:rPr>
              <a:t>having largest </a:t>
            </a:r>
            <a:r>
              <a:rPr sz="1100" spc="60" dirty="0">
                <a:cs typeface="PMingLiU"/>
              </a:rPr>
              <a:t>absolute </a:t>
            </a:r>
            <a:r>
              <a:rPr sz="1100" spc="55" dirty="0">
                <a:cs typeface="PMingLiU"/>
              </a:rPr>
              <a:t>correlation 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78 </a:t>
            </a:r>
            <a:r>
              <a:rPr sz="1100" spc="35" dirty="0">
                <a:cs typeface="PMingLiU"/>
              </a:rPr>
              <a:t>class</a:t>
            </a:r>
            <a:r>
              <a:rPr sz="1100" spc="12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labels.</a:t>
            </a:r>
            <a:endParaRPr sz="1100">
              <a:cs typeface="PMingLiU"/>
            </a:endParaRPr>
          </a:p>
          <a:p>
            <a:pPr marL="314960" marR="3048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AutoNum type="arabicPeriod"/>
              <a:tabLst>
                <a:tab pos="315595" algn="l"/>
              </a:tabLst>
            </a:pPr>
            <a:r>
              <a:rPr sz="1100" spc="45" dirty="0">
                <a:cs typeface="PMingLiU"/>
              </a:rPr>
              <a:t>Using </a:t>
            </a:r>
            <a:r>
              <a:rPr sz="1100" spc="60" dirty="0">
                <a:cs typeface="PMingLiU"/>
              </a:rPr>
              <a:t>these </a:t>
            </a:r>
            <a:r>
              <a:rPr sz="1100" spc="25" dirty="0">
                <a:cs typeface="PMingLiU"/>
              </a:rPr>
              <a:t>70 </a:t>
            </a:r>
            <a:r>
              <a:rPr sz="1100" spc="40" dirty="0">
                <a:cs typeface="PMingLiU"/>
              </a:rPr>
              <a:t>genes,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nearest-centroid </a:t>
            </a:r>
            <a:r>
              <a:rPr sz="1100" spc="25" dirty="0">
                <a:cs typeface="PMingLiU"/>
              </a:rPr>
              <a:t>classifier </a:t>
            </a:r>
            <a:r>
              <a:rPr sz="1100" i="1" spc="100" dirty="0">
                <a:cs typeface="Times New Roman"/>
              </a:rPr>
              <a:t>C</a:t>
            </a:r>
            <a:r>
              <a:rPr sz="1100" spc="100" dirty="0">
                <a:cs typeface="PMingLiU"/>
              </a:rPr>
              <a:t>(</a:t>
            </a:r>
            <a:r>
              <a:rPr sz="1100" i="1" spc="100" dirty="0">
                <a:cs typeface="Times New Roman"/>
              </a:rPr>
              <a:t>x</a:t>
            </a:r>
            <a:r>
              <a:rPr sz="1100" spc="100" dirty="0">
                <a:cs typeface="PMingLiU"/>
              </a:rPr>
              <a:t>) </a:t>
            </a:r>
            <a:r>
              <a:rPr sz="1100" spc="40" dirty="0">
                <a:cs typeface="PMingLiU"/>
              </a:rPr>
              <a:t>was  </a:t>
            </a:r>
            <a:r>
              <a:rPr sz="1100" spc="65" dirty="0">
                <a:cs typeface="PMingLiU"/>
              </a:rPr>
              <a:t>constructed.</a:t>
            </a:r>
            <a:endParaRPr sz="1100">
              <a:cs typeface="PMingLiU"/>
            </a:endParaRPr>
          </a:p>
          <a:p>
            <a:pPr marL="314960" marR="490855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AutoNum type="arabicPeriod"/>
              <a:tabLst>
                <a:tab pos="315595" algn="l"/>
              </a:tabLst>
            </a:pPr>
            <a:r>
              <a:rPr sz="1100" spc="55" dirty="0">
                <a:cs typeface="PMingLiU"/>
              </a:rPr>
              <a:t>Applying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classifier </a:t>
            </a:r>
            <a:r>
              <a:rPr sz="1100" spc="80" dirty="0">
                <a:cs typeface="PMingLiU"/>
              </a:rPr>
              <a:t>to the </a:t>
            </a:r>
            <a:r>
              <a:rPr sz="1100" spc="25" dirty="0">
                <a:cs typeface="PMingLiU"/>
              </a:rPr>
              <a:t>78 </a:t>
            </a:r>
            <a:r>
              <a:rPr sz="1100" spc="55" dirty="0">
                <a:cs typeface="PMingLiU"/>
              </a:rPr>
              <a:t>microarrays </a:t>
            </a:r>
            <a:r>
              <a:rPr sz="1100" spc="30" dirty="0">
                <a:cs typeface="PMingLiU"/>
              </a:rPr>
              <a:t>gave </a:t>
            </a:r>
            <a:r>
              <a:rPr sz="1100" spc="85" dirty="0">
                <a:cs typeface="PMingLiU"/>
              </a:rPr>
              <a:t>a  </a:t>
            </a:r>
            <a:r>
              <a:rPr sz="1100" spc="55" dirty="0">
                <a:cs typeface="PMingLiU"/>
              </a:rPr>
              <a:t>dichotomous </a:t>
            </a:r>
            <a:r>
              <a:rPr sz="1100" spc="60" dirty="0">
                <a:cs typeface="PMingLiU"/>
              </a:rPr>
              <a:t>predictor </a:t>
            </a:r>
            <a:r>
              <a:rPr sz="1100" i="1" spc="70" dirty="0">
                <a:cs typeface="Times New Roman"/>
              </a:rPr>
              <a:t>z</a:t>
            </a:r>
            <a:r>
              <a:rPr sz="1200" i="1" spc="104" baseline="-10416" dirty="0">
                <a:cs typeface="Times New Roman"/>
              </a:rPr>
              <a:t>i </a:t>
            </a:r>
            <a:r>
              <a:rPr sz="1100" spc="260" dirty="0">
                <a:cs typeface="PMingLiU"/>
              </a:rPr>
              <a:t>= </a:t>
            </a:r>
            <a:r>
              <a:rPr sz="1100" i="1" spc="105" dirty="0">
                <a:cs typeface="Times New Roman"/>
              </a:rPr>
              <a:t>C</a:t>
            </a:r>
            <a:r>
              <a:rPr sz="1100" spc="105" dirty="0">
                <a:cs typeface="PMingLiU"/>
              </a:rPr>
              <a:t>(</a:t>
            </a:r>
            <a:r>
              <a:rPr sz="1100" i="1" spc="105" dirty="0">
                <a:cs typeface="Times New Roman"/>
              </a:rPr>
              <a:t>x</a:t>
            </a:r>
            <a:r>
              <a:rPr sz="1200" i="1" spc="157" baseline="-10416" dirty="0">
                <a:cs typeface="Times New Roman"/>
              </a:rPr>
              <a:t>i</a:t>
            </a:r>
            <a:r>
              <a:rPr sz="1100" spc="105" dirty="0">
                <a:cs typeface="PMingLiU"/>
              </a:rPr>
              <a:t>)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40" dirty="0">
                <a:cs typeface="PMingLiU"/>
              </a:rPr>
              <a:t>case</a:t>
            </a:r>
            <a:r>
              <a:rPr sz="1100" spc="-10" dirty="0">
                <a:cs typeface="PMingLiU"/>
              </a:rPr>
              <a:t> </a:t>
            </a:r>
            <a:r>
              <a:rPr sz="1100" i="1" spc="55" dirty="0">
                <a:cs typeface="Times New Roman"/>
              </a:rPr>
              <a:t>i</a:t>
            </a:r>
            <a:r>
              <a:rPr sz="1100" spc="55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381" y="107098"/>
            <a:ext cx="5949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Results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1308" y="941247"/>
          <a:ext cx="2760975" cy="135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5375">
                <a:tc>
                  <a:txBody>
                    <a:bodyPr/>
                    <a:lstStyle/>
                    <a:p>
                      <a:pPr marL="75565">
                        <a:lnSpc>
                          <a:spcPts val="819"/>
                        </a:lnSpc>
                      </a:pPr>
                      <a:r>
                        <a:rPr sz="800" spc="65" dirty="0">
                          <a:latin typeface="PMingLiU"/>
                          <a:cs typeface="PMingLiU"/>
                        </a:rPr>
                        <a:t>Model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819"/>
                        </a:lnSpc>
                      </a:pPr>
                      <a:r>
                        <a:rPr sz="800" spc="55" dirty="0">
                          <a:latin typeface="PMingLiU"/>
                          <a:cs typeface="PMingLiU"/>
                        </a:rPr>
                        <a:t>Coef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819"/>
                        </a:lnSpc>
                      </a:pPr>
                      <a:r>
                        <a:rPr sz="800" spc="80" dirty="0">
                          <a:latin typeface="PMingLiU"/>
                          <a:cs typeface="PMingLiU"/>
                        </a:rPr>
                        <a:t>Stand.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819"/>
                        </a:lnSpc>
                      </a:pPr>
                      <a:r>
                        <a:rPr sz="800" spc="80" dirty="0">
                          <a:latin typeface="PMingLiU"/>
                          <a:cs typeface="PMingLiU"/>
                        </a:rPr>
                        <a:t>Err.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819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Z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819"/>
                        </a:lnSpc>
                      </a:pPr>
                      <a:r>
                        <a:rPr sz="800" spc="50" dirty="0">
                          <a:latin typeface="PMingLiU"/>
                          <a:cs typeface="PMingLiU"/>
                        </a:rPr>
                        <a:t>score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819"/>
                        </a:lnSpc>
                      </a:pPr>
                      <a:r>
                        <a:rPr sz="800" spc="55" dirty="0">
                          <a:latin typeface="PMingLiU"/>
                          <a:cs typeface="PMingLiU"/>
                        </a:rPr>
                        <a:t>p-value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00050" y="358775"/>
            <a:ext cx="4015156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60" dirty="0">
                <a:cs typeface="PMingLiU"/>
              </a:rPr>
              <a:t>Comparison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microarray predictor </a:t>
            </a:r>
            <a:r>
              <a:rPr sz="1100" spc="70" dirty="0">
                <a:cs typeface="PMingLiU"/>
              </a:rPr>
              <a:t>with </a:t>
            </a:r>
            <a:r>
              <a:rPr sz="1100" spc="45" dirty="0">
                <a:cs typeface="PMingLiU"/>
              </a:rPr>
              <a:t>some </a:t>
            </a:r>
            <a:r>
              <a:rPr sz="1100" spc="35" dirty="0">
                <a:cs typeface="PMingLiU"/>
              </a:rPr>
              <a:t>clinical  </a:t>
            </a:r>
            <a:r>
              <a:rPr sz="1100" spc="55" dirty="0">
                <a:cs typeface="PMingLiU"/>
              </a:rPr>
              <a:t>predictors, </a:t>
            </a:r>
            <a:r>
              <a:rPr sz="1100" spc="45" dirty="0">
                <a:cs typeface="PMingLiU"/>
              </a:rPr>
              <a:t>using </a:t>
            </a:r>
            <a:r>
              <a:rPr sz="1100" spc="35" dirty="0">
                <a:cs typeface="PMingLiU"/>
              </a:rPr>
              <a:t>logistic </a:t>
            </a:r>
            <a:r>
              <a:rPr sz="1100" spc="40" dirty="0">
                <a:cs typeface="PMingLiU"/>
              </a:rPr>
              <a:t>regression </a:t>
            </a:r>
            <a:r>
              <a:rPr sz="1100" spc="70" dirty="0">
                <a:cs typeface="PMingLiU"/>
              </a:rPr>
              <a:t>with </a:t>
            </a:r>
            <a:r>
              <a:rPr sz="1100" spc="60" dirty="0">
                <a:cs typeface="PMingLiU"/>
              </a:rPr>
              <a:t>outcome</a:t>
            </a:r>
            <a:r>
              <a:rPr sz="1100" spc="235" dirty="0">
                <a:cs typeface="PMingLiU"/>
              </a:rPr>
              <a:t> </a:t>
            </a:r>
            <a:r>
              <a:rPr sz="1100" spc="114">
                <a:solidFill>
                  <a:srgbClr val="990000"/>
                </a:solidFill>
                <a:cs typeface="PMingLiU"/>
              </a:rPr>
              <a:t>prognosis</a:t>
            </a:r>
            <a:r>
              <a:rPr sz="1100" spc="114">
                <a:cs typeface="PMingLiU"/>
              </a:rPr>
              <a:t>:</a:t>
            </a:r>
            <a:endParaRPr sz="1100">
              <a:cs typeface="PMingLiU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46842"/>
              </p:ext>
            </p:extLst>
          </p:nvPr>
        </p:nvGraphicFramePr>
        <p:xfrm>
          <a:off x="923836" y="1214539"/>
          <a:ext cx="2759708" cy="1943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28">
                <a:tc>
                  <a:txBody>
                    <a:bodyPr/>
                    <a:lstStyle/>
                    <a:p>
                      <a:pPr marL="75565">
                        <a:lnSpc>
                          <a:spcPts val="825"/>
                        </a:lnSpc>
                      </a:pPr>
                      <a:r>
                        <a:rPr sz="800" spc="65" dirty="0">
                          <a:latin typeface="PMingLiU"/>
                          <a:cs typeface="PMingLiU"/>
                        </a:rPr>
                        <a:t>microarray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2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4.096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2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1.092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2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3.753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825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0.000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0"/>
                        </a:lnSpc>
                      </a:pPr>
                      <a:r>
                        <a:rPr sz="800" spc="60" dirty="0">
                          <a:latin typeface="PMingLiU"/>
                          <a:cs typeface="PMingLiU"/>
                        </a:rPr>
                        <a:t>angio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1.208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0.816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1.482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830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0.069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5"/>
                        </a:lnSpc>
                      </a:pPr>
                      <a:r>
                        <a:rPr sz="800" spc="60" dirty="0">
                          <a:latin typeface="PMingLiU"/>
                          <a:cs typeface="PMingLiU"/>
                        </a:rPr>
                        <a:t>er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-0.554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1.044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-0.530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835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0.298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0"/>
                        </a:lnSpc>
                      </a:pPr>
                      <a:r>
                        <a:rPr sz="800" spc="70" dirty="0">
                          <a:latin typeface="PMingLiU"/>
                          <a:cs typeface="PMingLiU"/>
                        </a:rPr>
                        <a:t>grade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-0.697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1.003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-0.695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830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0.243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5"/>
                        </a:lnSpc>
                      </a:pPr>
                      <a:r>
                        <a:rPr sz="800" spc="85" dirty="0">
                          <a:latin typeface="PMingLiU"/>
                          <a:cs typeface="PMingLiU"/>
                        </a:rPr>
                        <a:t>pr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1.214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1.057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1.149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835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0.125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0"/>
                        </a:lnSpc>
                      </a:pPr>
                      <a:r>
                        <a:rPr sz="800" spc="55" dirty="0">
                          <a:latin typeface="PMingLiU"/>
                          <a:cs typeface="PMingLiU"/>
                        </a:rPr>
                        <a:t>age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-1.593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0.911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-1.748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830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0.040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195">
                <a:tc>
                  <a:txBody>
                    <a:bodyPr/>
                    <a:lstStyle/>
                    <a:p>
                      <a:pPr marL="75565">
                        <a:lnSpc>
                          <a:spcPts val="835"/>
                        </a:lnSpc>
                      </a:pPr>
                      <a:r>
                        <a:rPr sz="800" spc="35" dirty="0">
                          <a:latin typeface="PMingLiU"/>
                          <a:cs typeface="PMingLiU"/>
                        </a:rPr>
                        <a:t>size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1.483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0.732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2.026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835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0.021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ts val="840"/>
                        </a:lnSpc>
                      </a:pPr>
                      <a:r>
                        <a:rPr sz="800" dirty="0">
                          <a:latin typeface="+mn-lt"/>
                          <a:cs typeface="PMingLiU"/>
                        </a:rPr>
                        <a:t>Pre-</a:t>
                      </a:r>
                      <a:r>
                        <a:rPr sz="800" spc="-50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800" dirty="0">
                          <a:latin typeface="+mn-lt"/>
                          <a:cs typeface="PMingLiU"/>
                        </a:rPr>
                        <a:t>alidated</a:t>
                      </a:r>
                      <a:endParaRPr sz="8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928">
                <a:tc>
                  <a:txBody>
                    <a:bodyPr/>
                    <a:lstStyle/>
                    <a:p>
                      <a:pPr marL="75565">
                        <a:lnSpc>
                          <a:spcPts val="819"/>
                        </a:lnSpc>
                      </a:pPr>
                      <a:r>
                        <a:rPr sz="800" spc="65" dirty="0">
                          <a:latin typeface="PMingLiU"/>
                          <a:cs typeface="PMingLiU"/>
                        </a:rPr>
                        <a:t>microarray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19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1.549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19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0.675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19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2.296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819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0.011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0"/>
                        </a:lnSpc>
                      </a:pPr>
                      <a:r>
                        <a:rPr sz="800" spc="60" dirty="0">
                          <a:latin typeface="PMingLiU"/>
                          <a:cs typeface="PMingLiU"/>
                        </a:rPr>
                        <a:t>angio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1.589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0.682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2.329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830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0.010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5"/>
                        </a:lnSpc>
                      </a:pPr>
                      <a:r>
                        <a:rPr sz="800" spc="60" dirty="0">
                          <a:latin typeface="PMingLiU"/>
                          <a:cs typeface="PMingLiU"/>
                        </a:rPr>
                        <a:t>er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-0.617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0.894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-0.690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835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0.245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0"/>
                        </a:lnSpc>
                      </a:pPr>
                      <a:r>
                        <a:rPr sz="800" spc="70" dirty="0">
                          <a:latin typeface="PMingLiU"/>
                          <a:cs typeface="PMingLiU"/>
                        </a:rPr>
                        <a:t>grade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0.719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0.720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0.999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830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0.159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5"/>
                        </a:lnSpc>
                      </a:pPr>
                      <a:r>
                        <a:rPr sz="800" spc="85" dirty="0">
                          <a:latin typeface="PMingLiU"/>
                          <a:cs typeface="PMingLiU"/>
                        </a:rPr>
                        <a:t>pr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0.537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0.863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0.622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835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0.267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75565">
                        <a:lnSpc>
                          <a:spcPts val="830"/>
                        </a:lnSpc>
                      </a:pPr>
                      <a:r>
                        <a:rPr sz="800" spc="55" dirty="0">
                          <a:latin typeface="PMingLiU"/>
                          <a:cs typeface="PMingLiU"/>
                        </a:rPr>
                        <a:t>age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-1.471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0.701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-2.099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830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0.018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645">
                <a:tc>
                  <a:txBody>
                    <a:bodyPr/>
                    <a:lstStyle/>
                    <a:p>
                      <a:pPr marL="75565">
                        <a:lnSpc>
                          <a:spcPts val="835"/>
                        </a:lnSpc>
                      </a:pPr>
                      <a:r>
                        <a:rPr sz="800" spc="35" dirty="0">
                          <a:latin typeface="PMingLiU"/>
                          <a:cs typeface="PMingLiU"/>
                        </a:rPr>
                        <a:t>size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0.998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0.594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PMingLiU"/>
                          <a:cs typeface="PMingLiU"/>
                        </a:rPr>
                        <a:t>1.681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835"/>
                        </a:lnSpc>
                      </a:pPr>
                      <a:r>
                        <a:rPr sz="800" spc="45" dirty="0">
                          <a:latin typeface="PMingLiU"/>
                          <a:cs typeface="PMingLiU"/>
                        </a:rPr>
                        <a:t>0.046</a:t>
                      </a:r>
                      <a:endParaRPr sz="8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D12600-697D-4D7D-B389-8FBFB3680028}"/>
              </a:ext>
            </a:extLst>
          </p:cNvPr>
          <p:cNvSpPr txBox="1"/>
          <p:nvPr/>
        </p:nvSpPr>
        <p:spPr>
          <a:xfrm>
            <a:off x="2059381" y="1008934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Re-use</a:t>
            </a:r>
            <a:endParaRPr lang="en-GB" sz="105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927" y="211465"/>
            <a:ext cx="21031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35" dirty="0">
                <a:latin typeface="+mn-lt"/>
              </a:rPr>
              <a:t>Idea </a:t>
            </a:r>
            <a:r>
              <a:rPr spc="-30" dirty="0">
                <a:latin typeface="+mn-lt"/>
              </a:rPr>
              <a:t>behind</a:t>
            </a:r>
            <a:r>
              <a:rPr spc="-45" dirty="0">
                <a:latin typeface="+mn-lt"/>
              </a:rPr>
              <a:t> </a:t>
            </a:r>
            <a:r>
              <a:rPr spc="-15" dirty="0">
                <a:latin typeface="+mn-lt"/>
              </a:rPr>
              <a:t>Pre-validation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544" y="1089558"/>
            <a:ext cx="3769360" cy="128163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5" dirty="0">
                <a:cs typeface="Arial" panose="020B0604020202020204" pitchFamily="34" charset="0"/>
              </a:rPr>
              <a:t>Designed </a:t>
            </a:r>
            <a:r>
              <a:rPr sz="1100" spc="30" dirty="0">
                <a:cs typeface="Arial" panose="020B0604020202020204" pitchFamily="34" charset="0"/>
              </a:rPr>
              <a:t>for </a:t>
            </a:r>
            <a:r>
              <a:rPr sz="1100" spc="55" dirty="0">
                <a:cs typeface="Arial" panose="020B0604020202020204" pitchFamily="34" charset="0"/>
              </a:rPr>
              <a:t>comparison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spc="60" dirty="0">
                <a:cs typeface="Arial" panose="020B0604020202020204" pitchFamily="34" charset="0"/>
              </a:rPr>
              <a:t>adaptively </a:t>
            </a:r>
            <a:r>
              <a:rPr sz="1100" spc="50" dirty="0">
                <a:cs typeface="Arial" panose="020B0604020202020204" pitchFamily="34" charset="0"/>
              </a:rPr>
              <a:t>derived </a:t>
            </a:r>
            <a:r>
              <a:rPr sz="1100" spc="60" dirty="0">
                <a:cs typeface="Arial" panose="020B0604020202020204" pitchFamily="34" charset="0"/>
              </a:rPr>
              <a:t>predictors </a:t>
            </a:r>
            <a:r>
              <a:rPr sz="1100" spc="80" dirty="0">
                <a:cs typeface="Arial" panose="020B0604020202020204" pitchFamily="34" charset="0"/>
              </a:rPr>
              <a:t>to </a:t>
            </a:r>
            <a:r>
              <a:rPr sz="1100" spc="30" dirty="0">
                <a:cs typeface="Arial" panose="020B0604020202020204" pitchFamily="34" charset="0"/>
              </a:rPr>
              <a:t>fixed, </a:t>
            </a:r>
            <a:r>
              <a:rPr sz="1100" spc="45" dirty="0">
                <a:cs typeface="Arial" panose="020B0604020202020204" pitchFamily="34" charset="0"/>
              </a:rPr>
              <a:t>pre-defined</a:t>
            </a:r>
            <a:r>
              <a:rPr sz="1100" spc="114" dirty="0">
                <a:cs typeface="Arial" panose="020B0604020202020204" pitchFamily="34" charset="0"/>
              </a:rPr>
              <a:t> </a:t>
            </a:r>
            <a:r>
              <a:rPr sz="1100" spc="55" dirty="0">
                <a:cs typeface="Arial" panose="020B0604020202020204" pitchFamily="34" charset="0"/>
              </a:rPr>
              <a:t>predictors.</a:t>
            </a:r>
            <a:endParaRPr lang="en-US" sz="1100" spc="55" dirty="0">
              <a:cs typeface="Arial" panose="020B0604020202020204" pitchFamily="34" charset="0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lang="en-US" sz="1100" spc="55" dirty="0">
              <a:cs typeface="Arial" panose="020B0604020202020204" pitchFamily="34" charset="0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Arial" panose="020B0604020202020204" pitchFamily="34" charset="0"/>
            </a:endParaRPr>
          </a:p>
          <a:p>
            <a:pPr marL="144780" marR="33401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Arial" panose="020B0604020202020204" pitchFamily="34" charset="0"/>
              </a:rPr>
              <a:t>The </a:t>
            </a:r>
            <a:r>
              <a:rPr sz="1100" spc="50" dirty="0">
                <a:cs typeface="Arial" panose="020B0604020202020204" pitchFamily="34" charset="0"/>
              </a:rPr>
              <a:t>idea </a:t>
            </a:r>
            <a:r>
              <a:rPr sz="1100" spc="20" dirty="0">
                <a:cs typeface="Arial" panose="020B0604020202020204" pitchFamily="34" charset="0"/>
              </a:rPr>
              <a:t>is </a:t>
            </a:r>
            <a:r>
              <a:rPr sz="1100" spc="80" dirty="0">
                <a:cs typeface="Arial" panose="020B0604020202020204" pitchFamily="34" charset="0"/>
              </a:rPr>
              <a:t>to </a:t>
            </a:r>
            <a:r>
              <a:rPr sz="1100" spc="50" dirty="0">
                <a:cs typeface="Arial" panose="020B0604020202020204" pitchFamily="34" charset="0"/>
              </a:rPr>
              <a:t>form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-25" dirty="0">
                <a:cs typeface="Arial" panose="020B0604020202020204" pitchFamily="34" charset="0"/>
              </a:rPr>
              <a:t>“pre-validated” </a:t>
            </a:r>
            <a:r>
              <a:rPr sz="1100" spc="40" dirty="0">
                <a:cs typeface="Arial" panose="020B0604020202020204" pitchFamily="34" charset="0"/>
              </a:rPr>
              <a:t>version </a:t>
            </a:r>
            <a:r>
              <a:rPr sz="1100" spc="5" dirty="0">
                <a:cs typeface="Arial" panose="020B0604020202020204" pitchFamily="34" charset="0"/>
              </a:rPr>
              <a:t>of </a:t>
            </a:r>
            <a:r>
              <a:rPr sz="1100" spc="80" dirty="0">
                <a:cs typeface="Arial" panose="020B0604020202020204" pitchFamily="34" charset="0"/>
              </a:rPr>
              <a:t>the  </a:t>
            </a:r>
            <a:r>
              <a:rPr sz="1100" spc="65" dirty="0">
                <a:cs typeface="Arial" panose="020B0604020202020204" pitchFamily="34" charset="0"/>
              </a:rPr>
              <a:t>adaptive </a:t>
            </a:r>
            <a:r>
              <a:rPr sz="1100" spc="55" dirty="0">
                <a:cs typeface="Arial" panose="020B0604020202020204" pitchFamily="34" charset="0"/>
              </a:rPr>
              <a:t>predictor: </a:t>
            </a:r>
            <a:r>
              <a:rPr sz="1100" spc="25" dirty="0">
                <a:cs typeface="Arial" panose="020B0604020202020204" pitchFamily="34" charset="0"/>
              </a:rPr>
              <a:t>specifically, </a:t>
            </a:r>
            <a:r>
              <a:rPr sz="1100" spc="85" dirty="0">
                <a:cs typeface="Arial" panose="020B0604020202020204" pitchFamily="34" charset="0"/>
              </a:rPr>
              <a:t>a </a:t>
            </a:r>
            <a:r>
              <a:rPr sz="1100" spc="-105" dirty="0">
                <a:cs typeface="Arial" panose="020B0604020202020204" pitchFamily="34" charset="0"/>
              </a:rPr>
              <a:t>“fairer” </a:t>
            </a:r>
            <a:r>
              <a:rPr sz="1100" spc="40" dirty="0">
                <a:cs typeface="Arial" panose="020B0604020202020204" pitchFamily="34" charset="0"/>
              </a:rPr>
              <a:t>version </a:t>
            </a:r>
            <a:r>
              <a:rPr sz="1100" spc="110" dirty="0">
                <a:cs typeface="Arial" panose="020B0604020202020204" pitchFamily="34" charset="0"/>
              </a:rPr>
              <a:t>that </a:t>
            </a:r>
            <a:r>
              <a:rPr sz="1100" spc="-65" dirty="0">
                <a:cs typeface="Arial" panose="020B0604020202020204" pitchFamily="34" charset="0"/>
              </a:rPr>
              <a:t>hasn’t </a:t>
            </a:r>
            <a:r>
              <a:rPr sz="1100" spc="-160" dirty="0">
                <a:cs typeface="Arial" panose="020B0604020202020204" pitchFamily="34" charset="0"/>
              </a:rPr>
              <a:t>“seen” </a:t>
            </a:r>
            <a:r>
              <a:rPr lang="en-US" sz="1100" spc="-160" dirty="0">
                <a:cs typeface="Arial" panose="020B0604020202020204" pitchFamily="34" charset="0"/>
              </a:rPr>
              <a:t> </a:t>
            </a:r>
            <a:r>
              <a:rPr sz="1100" spc="80" dirty="0">
                <a:cs typeface="Arial" panose="020B0604020202020204" pitchFamily="34" charset="0"/>
              </a:rPr>
              <a:t>the </a:t>
            </a:r>
            <a:r>
              <a:rPr sz="1100" spc="50" dirty="0">
                <a:cs typeface="Arial" panose="020B0604020202020204" pitchFamily="34" charset="0"/>
              </a:rPr>
              <a:t>response</a:t>
            </a:r>
            <a:r>
              <a:rPr sz="1100" spc="-30" dirty="0">
                <a:cs typeface="Arial" panose="020B0604020202020204" pitchFamily="34" charset="0"/>
              </a:rPr>
              <a:t> </a:t>
            </a:r>
            <a:r>
              <a:rPr sz="1100" i="1" spc="60" dirty="0">
                <a:cs typeface="Arial" panose="020B0604020202020204" pitchFamily="34" charset="0"/>
              </a:rPr>
              <a:t>y</a:t>
            </a:r>
            <a:r>
              <a:rPr sz="1100" spc="60" dirty="0">
                <a:cs typeface="Arial" panose="020B0604020202020204" pitchFamily="34" charset="0"/>
              </a:rPr>
              <a:t>.</a:t>
            </a:r>
            <a:endParaRPr sz="11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975" y="211465"/>
            <a:ext cx="30130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Training- </a:t>
            </a:r>
            <a:r>
              <a:rPr spc="-35" dirty="0"/>
              <a:t>versus </a:t>
            </a:r>
            <a:r>
              <a:rPr spc="-10" dirty="0">
                <a:latin typeface="+mn-lt"/>
              </a:rPr>
              <a:t>Test-Set</a:t>
            </a:r>
            <a:r>
              <a:rPr spc="80" dirty="0"/>
              <a:t> </a:t>
            </a:r>
            <a:r>
              <a:rPr spc="-30" dirty="0"/>
              <a:t>Performance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071F3C-CA72-4BB8-8389-09069AE5E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4" y="511175"/>
            <a:ext cx="3707436" cy="261881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785" y="211465"/>
            <a:ext cx="17449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Pre-validation</a:t>
            </a:r>
            <a:r>
              <a:rPr spc="70" dirty="0">
                <a:latin typeface="+mn-lt"/>
              </a:rPr>
              <a:t> </a:t>
            </a:r>
            <a:r>
              <a:rPr spc="-35" dirty="0">
                <a:latin typeface="+mn-lt"/>
              </a:rPr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1340191" y="1063595"/>
            <a:ext cx="1388745" cy="719455"/>
          </a:xfrm>
          <a:custGeom>
            <a:avLst/>
            <a:gdLst/>
            <a:ahLst/>
            <a:cxnLst/>
            <a:rect l="l" t="t" r="r" b="b"/>
            <a:pathLst>
              <a:path w="1388745" h="719455">
                <a:moveTo>
                  <a:pt x="0" y="719055"/>
                </a:moveTo>
                <a:lnTo>
                  <a:pt x="1388518" y="719055"/>
                </a:lnTo>
                <a:lnTo>
                  <a:pt x="1388518" y="0"/>
                </a:lnTo>
                <a:lnTo>
                  <a:pt x="0" y="0"/>
                </a:lnTo>
                <a:lnTo>
                  <a:pt x="0" y="71905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7474" y="1063595"/>
            <a:ext cx="74930" cy="719455"/>
          </a:xfrm>
          <a:custGeom>
            <a:avLst/>
            <a:gdLst/>
            <a:ahLst/>
            <a:cxnLst/>
            <a:rect l="l" t="t" r="r" b="b"/>
            <a:pathLst>
              <a:path w="74930" h="719455">
                <a:moveTo>
                  <a:pt x="0" y="719055"/>
                </a:moveTo>
                <a:lnTo>
                  <a:pt x="74383" y="719055"/>
                </a:lnTo>
                <a:lnTo>
                  <a:pt x="74383" y="0"/>
                </a:lnTo>
                <a:lnTo>
                  <a:pt x="0" y="0"/>
                </a:lnTo>
                <a:lnTo>
                  <a:pt x="0" y="71905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4607" y="1063595"/>
            <a:ext cx="74930" cy="719455"/>
          </a:xfrm>
          <a:custGeom>
            <a:avLst/>
            <a:gdLst/>
            <a:ahLst/>
            <a:cxnLst/>
            <a:rect l="l" t="t" r="r" b="b"/>
            <a:pathLst>
              <a:path w="74929" h="719455">
                <a:moveTo>
                  <a:pt x="0" y="719055"/>
                </a:moveTo>
                <a:lnTo>
                  <a:pt x="74386" y="719055"/>
                </a:lnTo>
                <a:lnTo>
                  <a:pt x="74386" y="0"/>
                </a:lnTo>
                <a:lnTo>
                  <a:pt x="0" y="0"/>
                </a:lnTo>
                <a:lnTo>
                  <a:pt x="0" y="71905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0191" y="1187569"/>
            <a:ext cx="1363980" cy="0"/>
          </a:xfrm>
          <a:custGeom>
            <a:avLst/>
            <a:gdLst/>
            <a:ahLst/>
            <a:cxnLst/>
            <a:rect l="l" t="t" r="r" b="b"/>
            <a:pathLst>
              <a:path w="1363980">
                <a:moveTo>
                  <a:pt x="0" y="0"/>
                </a:moveTo>
                <a:lnTo>
                  <a:pt x="1363723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7474" y="1187569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388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4607" y="118756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177" y="0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0756" y="1138973"/>
            <a:ext cx="397510" cy="421005"/>
          </a:xfrm>
          <a:custGeom>
            <a:avLst/>
            <a:gdLst/>
            <a:ahLst/>
            <a:cxnLst/>
            <a:rect l="l" t="t" r="r" b="b"/>
            <a:pathLst>
              <a:path w="397510" h="421005">
                <a:moveTo>
                  <a:pt x="0" y="420524"/>
                </a:moveTo>
                <a:lnTo>
                  <a:pt x="3971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7917" y="1117323"/>
            <a:ext cx="20955" cy="22225"/>
          </a:xfrm>
          <a:custGeom>
            <a:avLst/>
            <a:gdLst/>
            <a:ahLst/>
            <a:cxnLst/>
            <a:rect l="l" t="t" r="r" b="b"/>
            <a:pathLst>
              <a:path w="20955" h="22225">
                <a:moveTo>
                  <a:pt x="0" y="21650"/>
                </a:moveTo>
                <a:lnTo>
                  <a:pt x="204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63918" y="1117154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59">
                <a:moveTo>
                  <a:pt x="14553" y="35375"/>
                </a:moveTo>
                <a:lnTo>
                  <a:pt x="34715" y="0"/>
                </a:lnTo>
                <a:lnTo>
                  <a:pt x="0" y="218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6921" y="1180632"/>
            <a:ext cx="317500" cy="453390"/>
          </a:xfrm>
          <a:custGeom>
            <a:avLst/>
            <a:gdLst/>
            <a:ahLst/>
            <a:cxnLst/>
            <a:rect l="l" t="t" r="r" b="b"/>
            <a:pathLst>
              <a:path w="317500" h="453389">
                <a:moveTo>
                  <a:pt x="317271" y="4532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0715" y="1143195"/>
            <a:ext cx="26670" cy="37465"/>
          </a:xfrm>
          <a:custGeom>
            <a:avLst/>
            <a:gdLst/>
            <a:ahLst/>
            <a:cxnLst/>
            <a:rect l="l" t="t" r="r" b="b"/>
            <a:pathLst>
              <a:path w="26669" h="37465">
                <a:moveTo>
                  <a:pt x="26206" y="374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0043" y="1142610"/>
            <a:ext cx="31115" cy="38100"/>
          </a:xfrm>
          <a:custGeom>
            <a:avLst/>
            <a:gdLst/>
            <a:ahLst/>
            <a:cxnLst/>
            <a:rect l="l" t="t" r="r" b="b"/>
            <a:pathLst>
              <a:path w="31114" h="38100">
                <a:moveTo>
                  <a:pt x="30742" y="26776"/>
                </a:moveTo>
                <a:lnTo>
                  <a:pt x="0" y="0"/>
                </a:lnTo>
                <a:lnTo>
                  <a:pt x="14546" y="38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0191" y="666876"/>
            <a:ext cx="276225" cy="414020"/>
          </a:xfrm>
          <a:custGeom>
            <a:avLst/>
            <a:gdLst/>
            <a:ahLst/>
            <a:cxnLst/>
            <a:rect l="l" t="t" r="r" b="b"/>
            <a:pathLst>
              <a:path w="276225" h="414019">
                <a:moveTo>
                  <a:pt x="0" y="0"/>
                </a:moveTo>
                <a:lnTo>
                  <a:pt x="275936" y="413911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6128" y="1080788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0" y="0"/>
                </a:moveTo>
                <a:lnTo>
                  <a:pt x="18337" y="27506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4337" y="1069878"/>
            <a:ext cx="30480" cy="38735"/>
          </a:xfrm>
          <a:custGeom>
            <a:avLst/>
            <a:gdLst/>
            <a:ahLst/>
            <a:cxnLst/>
            <a:rect l="l" t="t" r="r" b="b"/>
            <a:pathLst>
              <a:path w="30480" h="38734">
                <a:moveTo>
                  <a:pt x="0" y="10909"/>
                </a:moveTo>
                <a:lnTo>
                  <a:pt x="30419" y="38682"/>
                </a:lnTo>
                <a:lnTo>
                  <a:pt x="165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50219" y="2328137"/>
            <a:ext cx="273050" cy="719455"/>
          </a:xfrm>
          <a:custGeom>
            <a:avLst/>
            <a:gdLst/>
            <a:ahLst/>
            <a:cxnLst/>
            <a:rect l="l" t="t" r="r" b="b"/>
            <a:pathLst>
              <a:path w="273050" h="719455">
                <a:moveTo>
                  <a:pt x="0" y="719055"/>
                </a:moveTo>
                <a:lnTo>
                  <a:pt x="272744" y="719055"/>
                </a:lnTo>
                <a:lnTo>
                  <a:pt x="272744" y="0"/>
                </a:lnTo>
                <a:lnTo>
                  <a:pt x="0" y="0"/>
                </a:lnTo>
                <a:lnTo>
                  <a:pt x="0" y="71905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02271" y="2328137"/>
            <a:ext cx="74930" cy="719455"/>
          </a:xfrm>
          <a:custGeom>
            <a:avLst/>
            <a:gdLst/>
            <a:ahLst/>
            <a:cxnLst/>
            <a:rect l="l" t="t" r="r" b="b"/>
            <a:pathLst>
              <a:path w="74930" h="719455">
                <a:moveTo>
                  <a:pt x="0" y="719055"/>
                </a:moveTo>
                <a:lnTo>
                  <a:pt x="74386" y="719055"/>
                </a:lnTo>
                <a:lnTo>
                  <a:pt x="74386" y="0"/>
                </a:lnTo>
                <a:lnTo>
                  <a:pt x="0" y="0"/>
                </a:lnTo>
                <a:lnTo>
                  <a:pt x="0" y="71905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5708" y="2328137"/>
            <a:ext cx="74930" cy="719455"/>
          </a:xfrm>
          <a:custGeom>
            <a:avLst/>
            <a:gdLst/>
            <a:ahLst/>
            <a:cxnLst/>
            <a:rect l="l" t="t" r="r" b="b"/>
            <a:pathLst>
              <a:path w="74929" h="719455">
                <a:moveTo>
                  <a:pt x="0" y="719055"/>
                </a:moveTo>
                <a:lnTo>
                  <a:pt x="74383" y="719055"/>
                </a:lnTo>
                <a:lnTo>
                  <a:pt x="74383" y="0"/>
                </a:lnTo>
                <a:lnTo>
                  <a:pt x="0" y="0"/>
                </a:lnTo>
                <a:lnTo>
                  <a:pt x="0" y="71905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2271" y="1832242"/>
            <a:ext cx="22225" cy="327660"/>
          </a:xfrm>
          <a:custGeom>
            <a:avLst/>
            <a:gdLst/>
            <a:ahLst/>
            <a:cxnLst/>
            <a:rect l="l" t="t" r="r" b="b"/>
            <a:pathLst>
              <a:path w="22225" h="327660">
                <a:moveTo>
                  <a:pt x="0" y="0"/>
                </a:moveTo>
                <a:lnTo>
                  <a:pt x="21820" y="327293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4091" y="2159536"/>
            <a:ext cx="3175" cy="39370"/>
          </a:xfrm>
          <a:custGeom>
            <a:avLst/>
            <a:gdLst/>
            <a:ahLst/>
            <a:cxnLst/>
            <a:rect l="l" t="t" r="r" b="b"/>
            <a:pathLst>
              <a:path w="3175" h="39369">
                <a:moveTo>
                  <a:pt x="1294" y="-1239"/>
                </a:moveTo>
                <a:lnTo>
                  <a:pt x="1294" y="40070"/>
                </a:lnTo>
              </a:path>
            </a:pathLst>
          </a:custGeom>
          <a:ln w="506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14177" y="2158209"/>
            <a:ext cx="19685" cy="40640"/>
          </a:xfrm>
          <a:custGeom>
            <a:avLst/>
            <a:gdLst/>
            <a:ahLst/>
            <a:cxnLst/>
            <a:rect l="l" t="t" r="r" b="b"/>
            <a:pathLst>
              <a:path w="19685" h="40639">
                <a:moveTo>
                  <a:pt x="0" y="1326"/>
                </a:moveTo>
                <a:lnTo>
                  <a:pt x="12559" y="40332"/>
                </a:lnTo>
                <a:lnTo>
                  <a:pt x="195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23785" y="1782650"/>
            <a:ext cx="325120" cy="464184"/>
          </a:xfrm>
          <a:custGeom>
            <a:avLst/>
            <a:gdLst/>
            <a:ahLst/>
            <a:cxnLst/>
            <a:rect l="l" t="t" r="r" b="b"/>
            <a:pathLst>
              <a:path w="325120" h="464185">
                <a:moveTo>
                  <a:pt x="0" y="0"/>
                </a:moveTo>
                <a:lnTo>
                  <a:pt x="324913" y="464163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48699" y="2246814"/>
            <a:ext cx="19050" cy="26670"/>
          </a:xfrm>
          <a:custGeom>
            <a:avLst/>
            <a:gdLst/>
            <a:ahLst/>
            <a:cxnLst/>
            <a:rect l="l" t="t" r="r" b="b"/>
            <a:pathLst>
              <a:path w="19050" h="26669">
                <a:moveTo>
                  <a:pt x="0" y="0"/>
                </a:moveTo>
                <a:lnTo>
                  <a:pt x="18553" y="26504"/>
                </a:lnTo>
              </a:path>
            </a:pathLst>
          </a:custGeom>
          <a:ln w="31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6862" y="2235567"/>
            <a:ext cx="31115" cy="38735"/>
          </a:xfrm>
          <a:custGeom>
            <a:avLst/>
            <a:gdLst/>
            <a:ahLst/>
            <a:cxnLst/>
            <a:rect l="l" t="t" r="r" b="b"/>
            <a:pathLst>
              <a:path w="31114" h="38735">
                <a:moveTo>
                  <a:pt x="0" y="11246"/>
                </a:moveTo>
                <a:lnTo>
                  <a:pt x="31079" y="38352"/>
                </a:lnTo>
                <a:lnTo>
                  <a:pt x="162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286744" y="1134934"/>
            <a:ext cx="66814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cs typeface="Times New Roman"/>
              </a:rPr>
              <a:t>Response</a:t>
            </a:r>
            <a:endParaRPr sz="1000"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78217" y="750154"/>
            <a:ext cx="1454956" cy="21659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7465" marR="5080" indent="-25400" algn="ctr">
              <a:lnSpc>
                <a:spcPts val="590"/>
              </a:lnSpc>
              <a:spcBef>
                <a:spcPts val="175"/>
              </a:spcBef>
            </a:pPr>
            <a:r>
              <a:rPr sz="1000" spc="-5" dirty="0">
                <a:cs typeface="Times New Roman"/>
              </a:rPr>
              <a:t>Pre−</a:t>
            </a:r>
            <a:r>
              <a:rPr sz="1000" spc="-5">
                <a:cs typeface="Times New Roman"/>
              </a:rPr>
              <a:t>validated  </a:t>
            </a:r>
            <a:endParaRPr lang="en-US" sz="1000" spc="-5">
              <a:cs typeface="Times New Roman"/>
            </a:endParaRPr>
          </a:p>
          <a:p>
            <a:pPr marL="37465" marR="5080" indent="-25400" algn="ctr">
              <a:lnSpc>
                <a:spcPts val="590"/>
              </a:lnSpc>
              <a:spcBef>
                <a:spcPts val="175"/>
              </a:spcBef>
            </a:pPr>
            <a:r>
              <a:rPr sz="1000" spc="-5">
                <a:cs typeface="Times New Roman"/>
              </a:rPr>
              <a:t>Predictor</a:t>
            </a:r>
            <a:endParaRPr sz="1000"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6250" y="1393907"/>
            <a:ext cx="90104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cs typeface="Times New Roman"/>
              </a:rPr>
              <a:t>Observations</a:t>
            </a:r>
            <a:endParaRPr sz="1000"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85552" y="894115"/>
            <a:ext cx="70744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cs typeface="Times New Roman"/>
              </a:rPr>
              <a:t>Predictors</a:t>
            </a:r>
            <a:endParaRPr sz="1000"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7250" y="492854"/>
            <a:ext cx="88503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cs typeface="Times New Roman"/>
              </a:rPr>
              <a:t>Omitted</a:t>
            </a:r>
            <a:r>
              <a:rPr sz="1000" spc="-40" dirty="0">
                <a:cs typeface="Times New Roman"/>
              </a:rPr>
              <a:t> </a:t>
            </a:r>
            <a:r>
              <a:rPr sz="1000" spc="-5" dirty="0">
                <a:cs typeface="Times New Roman"/>
              </a:rPr>
              <a:t>data</a:t>
            </a:r>
            <a:endParaRPr sz="1000"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36385" y="2660900"/>
            <a:ext cx="132900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cs typeface="Times New Roman"/>
              </a:rPr>
              <a:t>Logistic</a:t>
            </a:r>
            <a:r>
              <a:rPr sz="1000" spc="-25" dirty="0">
                <a:cs typeface="Times New Roman"/>
              </a:rPr>
              <a:t> </a:t>
            </a:r>
            <a:r>
              <a:rPr sz="1000" spc="-5" dirty="0">
                <a:cs typeface="Times New Roman"/>
              </a:rPr>
              <a:t>Regression</a:t>
            </a:r>
            <a:endParaRPr sz="1000"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05592" y="2672265"/>
            <a:ext cx="1133497" cy="21659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24765" algn="ctr">
              <a:lnSpc>
                <a:spcPts val="590"/>
              </a:lnSpc>
              <a:spcBef>
                <a:spcPts val="175"/>
              </a:spcBef>
            </a:pPr>
            <a:r>
              <a:rPr sz="1000" spc="-5">
                <a:cs typeface="Times New Roman"/>
              </a:rPr>
              <a:t>Fixed</a:t>
            </a:r>
            <a:endParaRPr lang="en-US" sz="1000" spc="-5">
              <a:cs typeface="Times New Roman"/>
            </a:endParaRPr>
          </a:p>
          <a:p>
            <a:pPr marL="12700" marR="5080" indent="24765" algn="ctr">
              <a:lnSpc>
                <a:spcPts val="590"/>
              </a:lnSpc>
              <a:spcBef>
                <a:spcPts val="175"/>
              </a:spcBef>
            </a:pPr>
            <a:r>
              <a:rPr sz="1000" spc="-5">
                <a:cs typeface="Times New Roman"/>
              </a:rPr>
              <a:t>predictors</a:t>
            </a:r>
            <a:endParaRPr sz="1000"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075" y="211465"/>
            <a:ext cx="31457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Pre-validation </a:t>
            </a:r>
            <a:r>
              <a:rPr spc="-35" dirty="0">
                <a:latin typeface="+mn-lt"/>
              </a:rPr>
              <a:t>in </a:t>
            </a:r>
            <a:r>
              <a:rPr spc="-10" dirty="0">
                <a:latin typeface="+mn-lt"/>
              </a:rPr>
              <a:t>detail </a:t>
            </a:r>
            <a:r>
              <a:rPr spc="-40" dirty="0">
                <a:latin typeface="+mn-lt"/>
              </a:rPr>
              <a:t>for </a:t>
            </a:r>
            <a:r>
              <a:rPr spc="-15" dirty="0">
                <a:latin typeface="+mn-lt"/>
              </a:rPr>
              <a:t>this</a:t>
            </a:r>
            <a:r>
              <a:rPr spc="95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623" y="663575"/>
            <a:ext cx="4016693" cy="223663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14629" marR="273050" indent="-17716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AutoNum type="arabicPeriod"/>
              <a:tabLst>
                <a:tab pos="215265" algn="l"/>
              </a:tabLst>
            </a:pPr>
            <a:r>
              <a:rPr sz="1100" spc="45" dirty="0">
                <a:cs typeface="PMingLiU"/>
              </a:rPr>
              <a:t>Divide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cases </a:t>
            </a:r>
            <a:r>
              <a:rPr sz="1100" spc="85" dirty="0">
                <a:cs typeface="PMingLiU"/>
              </a:rPr>
              <a:t>up </a:t>
            </a:r>
            <a:r>
              <a:rPr sz="1100" spc="55" dirty="0">
                <a:cs typeface="PMingLiU"/>
              </a:rPr>
              <a:t>into </a:t>
            </a: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13 </a:t>
            </a:r>
            <a:r>
              <a:rPr sz="1100" spc="40" dirty="0">
                <a:cs typeface="PMingLiU"/>
              </a:rPr>
              <a:t>equal-sized </a:t>
            </a:r>
            <a:r>
              <a:rPr sz="1100" spc="80" dirty="0">
                <a:cs typeface="PMingLiU"/>
              </a:rPr>
              <a:t>parts </a:t>
            </a:r>
            <a:r>
              <a:rPr sz="1100" spc="5" dirty="0">
                <a:cs typeface="PMingLiU"/>
              </a:rPr>
              <a:t>of </a:t>
            </a:r>
            <a:r>
              <a:rPr sz="1100" spc="25" dirty="0">
                <a:cs typeface="PMingLiU"/>
              </a:rPr>
              <a:t>6  </a:t>
            </a:r>
            <a:r>
              <a:rPr sz="1100" spc="35" dirty="0">
                <a:cs typeface="PMingLiU"/>
              </a:rPr>
              <a:t>cases</a:t>
            </a:r>
            <a:r>
              <a:rPr sz="1100" spc="7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each.</a:t>
            </a:r>
            <a:endParaRPr sz="1100">
              <a:cs typeface="PMingLiU"/>
            </a:endParaRPr>
          </a:p>
          <a:p>
            <a:pPr marL="214629" marR="3048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AutoNum type="arabicPeriod"/>
              <a:tabLst>
                <a:tab pos="215265" algn="l"/>
              </a:tabLst>
            </a:pPr>
            <a:r>
              <a:rPr sz="1100" spc="60" dirty="0">
                <a:cs typeface="PMingLiU"/>
              </a:rPr>
              <a:t>Set </a:t>
            </a:r>
            <a:r>
              <a:rPr sz="1100" spc="45" dirty="0">
                <a:cs typeface="PMingLiU"/>
              </a:rPr>
              <a:t>aside one </a:t>
            </a:r>
            <a:r>
              <a:rPr sz="1100" spc="5" dirty="0">
                <a:cs typeface="PMingLiU"/>
              </a:rPr>
              <a:t>of </a:t>
            </a:r>
            <a:r>
              <a:rPr sz="1100" spc="75" dirty="0">
                <a:cs typeface="PMingLiU"/>
              </a:rPr>
              <a:t>parts. </a:t>
            </a:r>
            <a:r>
              <a:rPr sz="1100" spc="45" dirty="0">
                <a:cs typeface="PMingLiU"/>
              </a:rPr>
              <a:t>Using only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50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other  </a:t>
            </a:r>
            <a:r>
              <a:rPr sz="1100" spc="25" dirty="0">
                <a:cs typeface="PMingLiU"/>
              </a:rPr>
              <a:t>12 </a:t>
            </a:r>
            <a:r>
              <a:rPr sz="1100" spc="75" dirty="0">
                <a:cs typeface="PMingLiU"/>
              </a:rPr>
              <a:t>parts, </a:t>
            </a:r>
            <a:r>
              <a:rPr sz="1100" spc="40" dirty="0">
                <a:cs typeface="PMingLiU"/>
              </a:rPr>
              <a:t>select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features having </a:t>
            </a:r>
            <a:r>
              <a:rPr sz="1100" spc="60" dirty="0">
                <a:cs typeface="PMingLiU"/>
              </a:rPr>
              <a:t>absolute </a:t>
            </a:r>
            <a:r>
              <a:rPr sz="1100" spc="55" dirty="0">
                <a:cs typeface="PMingLiU"/>
              </a:rPr>
              <a:t>correlation </a:t>
            </a:r>
            <a:r>
              <a:rPr sz="1100" spc="110" dirty="0">
                <a:cs typeface="PMingLiU"/>
              </a:rPr>
              <a:t>at  </a:t>
            </a:r>
            <a:r>
              <a:rPr sz="1100" spc="55" dirty="0">
                <a:cs typeface="PMingLiU"/>
              </a:rPr>
              <a:t>least </a:t>
            </a:r>
            <a:r>
              <a:rPr sz="1100" spc="35" dirty="0">
                <a:cs typeface="PMingLiU"/>
              </a:rPr>
              <a:t>.3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class </a:t>
            </a:r>
            <a:r>
              <a:rPr sz="1100" spc="45" dirty="0">
                <a:cs typeface="PMingLiU"/>
              </a:rPr>
              <a:t>labels,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form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nearest </a:t>
            </a:r>
            <a:r>
              <a:rPr sz="1100" spc="55" dirty="0">
                <a:cs typeface="PMingLiU"/>
              </a:rPr>
              <a:t>centroid  </a:t>
            </a:r>
            <a:r>
              <a:rPr sz="1100" spc="35" dirty="0">
                <a:cs typeface="PMingLiU"/>
              </a:rPr>
              <a:t>classification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rule.</a:t>
            </a:r>
            <a:endParaRPr sz="1100">
              <a:cs typeface="PMingLiU"/>
            </a:endParaRPr>
          </a:p>
          <a:p>
            <a:pPr marL="214629" indent="-17716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AutoNum type="arabicPeriod"/>
              <a:tabLst>
                <a:tab pos="215265" algn="l"/>
              </a:tabLst>
            </a:pPr>
            <a:r>
              <a:rPr sz="1100" spc="40" dirty="0">
                <a:cs typeface="PMingLiU"/>
              </a:rPr>
              <a:t>Use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rule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predict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class </a:t>
            </a:r>
            <a:r>
              <a:rPr sz="1100" spc="45" dirty="0">
                <a:cs typeface="PMingLiU"/>
              </a:rPr>
              <a:t>labels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13th</a:t>
            </a:r>
            <a:r>
              <a:rPr sz="1100" spc="245" dirty="0">
                <a:cs typeface="PMingLiU"/>
              </a:rPr>
              <a:t> </a:t>
            </a:r>
            <a:r>
              <a:rPr sz="1100" spc="95" dirty="0">
                <a:cs typeface="PMingLiU"/>
              </a:rPr>
              <a:t>part</a:t>
            </a:r>
            <a:endParaRPr sz="1100">
              <a:cs typeface="PMingLiU"/>
            </a:endParaRPr>
          </a:p>
          <a:p>
            <a:pPr marL="214629" indent="-177165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AutoNum type="arabicPeriod"/>
              <a:tabLst>
                <a:tab pos="215265" algn="l"/>
              </a:tabLst>
            </a:pPr>
            <a:r>
              <a:rPr sz="1100" spc="55" dirty="0">
                <a:cs typeface="PMingLiU"/>
              </a:rPr>
              <a:t>Do </a:t>
            </a:r>
            <a:r>
              <a:rPr sz="1100" spc="60" dirty="0">
                <a:cs typeface="PMingLiU"/>
              </a:rPr>
              <a:t>steps </a:t>
            </a:r>
            <a:r>
              <a:rPr sz="1100" spc="25" dirty="0">
                <a:cs typeface="PMingLiU"/>
              </a:rPr>
              <a:t>2 </a:t>
            </a:r>
            <a:r>
              <a:rPr sz="1100" spc="85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3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13 </a:t>
            </a:r>
            <a:r>
              <a:rPr sz="1100" spc="75" dirty="0">
                <a:cs typeface="PMingLiU"/>
              </a:rPr>
              <a:t>parts, </a:t>
            </a:r>
            <a:r>
              <a:rPr sz="1100" spc="40" dirty="0">
                <a:cs typeface="PMingLiU"/>
              </a:rPr>
              <a:t>yielding</a:t>
            </a:r>
            <a:r>
              <a:rPr sz="1100" spc="6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</a:t>
            </a:r>
            <a:endParaRPr sz="1100">
              <a:cs typeface="PMingLiU"/>
            </a:endParaRPr>
          </a:p>
          <a:p>
            <a:pPr marL="214629" marR="83820">
              <a:lnSpc>
                <a:spcPct val="102600"/>
              </a:lnSpc>
              <a:spcBef>
                <a:spcPts val="5"/>
              </a:spcBef>
            </a:pPr>
            <a:r>
              <a:rPr sz="1100" spc="-25" dirty="0">
                <a:cs typeface="PMingLiU"/>
              </a:rPr>
              <a:t>“pre-validated” </a:t>
            </a:r>
            <a:r>
              <a:rPr sz="1100" spc="60" dirty="0">
                <a:cs typeface="PMingLiU"/>
              </a:rPr>
              <a:t>microarray predictor </a:t>
            </a:r>
            <a:r>
              <a:rPr sz="1100" i="1" spc="-80" dirty="0">
                <a:cs typeface="Times New Roman"/>
              </a:rPr>
              <a:t>z</a:t>
            </a:r>
            <a:r>
              <a:rPr sz="1100" spc="-80" dirty="0">
                <a:cs typeface="PMingLiU"/>
              </a:rPr>
              <a:t>˜</a:t>
            </a:r>
            <a:r>
              <a:rPr sz="1200" i="1" spc="-120" baseline="-10416" dirty="0">
                <a:cs typeface="Times New Roman"/>
              </a:rPr>
              <a:t>i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78  </a:t>
            </a:r>
            <a:r>
              <a:rPr sz="1100" spc="35" dirty="0">
                <a:cs typeface="PMingLiU"/>
              </a:rPr>
              <a:t>cases.</a:t>
            </a:r>
            <a:endParaRPr sz="1100">
              <a:cs typeface="PMingLiU"/>
            </a:endParaRPr>
          </a:p>
          <a:p>
            <a:pPr marL="214629" marR="500380" indent="-17716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AutoNum type="arabicPeriod" startAt="5"/>
              <a:tabLst>
                <a:tab pos="215265" algn="l"/>
              </a:tabLst>
            </a:pPr>
            <a:r>
              <a:rPr sz="1100" spc="95" dirty="0">
                <a:cs typeface="PMingLiU"/>
              </a:rPr>
              <a:t>Fit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logistic </a:t>
            </a:r>
            <a:r>
              <a:rPr sz="1100" spc="40" dirty="0">
                <a:cs typeface="PMingLiU"/>
              </a:rPr>
              <a:t>regression </a:t>
            </a:r>
            <a:r>
              <a:rPr sz="1100" spc="55" dirty="0">
                <a:cs typeface="PMingLiU"/>
              </a:rPr>
              <a:t>model </a:t>
            </a:r>
            <a:r>
              <a:rPr sz="1100" spc="80" dirty="0">
                <a:cs typeface="PMingLiU"/>
              </a:rPr>
              <a:t>to the </a:t>
            </a:r>
            <a:r>
              <a:rPr sz="1100" spc="55" dirty="0">
                <a:cs typeface="PMingLiU"/>
              </a:rPr>
              <a:t>pre-validated  </a:t>
            </a:r>
            <a:r>
              <a:rPr sz="1100" spc="60" dirty="0">
                <a:cs typeface="PMingLiU"/>
              </a:rPr>
              <a:t>microarray predictor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6 </a:t>
            </a:r>
            <a:r>
              <a:rPr sz="1100" spc="35" dirty="0">
                <a:cs typeface="PMingLiU"/>
              </a:rPr>
              <a:t>clinical</a:t>
            </a:r>
            <a:r>
              <a:rPr sz="1100" spc="15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predictors.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385" y="211465"/>
            <a:ext cx="31572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dirty="0">
                <a:latin typeface="+mn-lt"/>
              </a:rPr>
              <a:t>Bootstrap </a:t>
            </a:r>
            <a:r>
              <a:rPr spc="-35" dirty="0">
                <a:latin typeface="+mn-lt"/>
              </a:rPr>
              <a:t>versus </a:t>
            </a:r>
            <a:r>
              <a:rPr spc="-15" dirty="0">
                <a:latin typeface="+mn-lt"/>
              </a:rPr>
              <a:t>Permutation</a:t>
            </a:r>
            <a:r>
              <a:rPr spc="215" dirty="0">
                <a:latin typeface="+mn-lt"/>
              </a:rPr>
              <a:t> </a:t>
            </a:r>
            <a:r>
              <a:rPr spc="-10" dirty="0">
                <a:latin typeface="+mn-lt"/>
              </a:rPr>
              <a:t>tests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7348" y="2997349"/>
            <a:ext cx="3352800" cy="143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lang="en-GB" sz="1100" spc="-60" dirty="0">
                <a:cs typeface="PMingLiU"/>
              </a:rPr>
              <a:t>T</a:t>
            </a:r>
            <a:r>
              <a:rPr sz="1100" spc="-60">
                <a:cs typeface="PMingLiU"/>
              </a:rPr>
              <a:t>here</a:t>
            </a:r>
            <a:r>
              <a:rPr lang="en-US" sz="1100" spc="-60">
                <a:cs typeface="PMingLiU"/>
              </a:rPr>
              <a:t>  i</a:t>
            </a:r>
            <a:r>
              <a:rPr sz="1100" spc="-60">
                <a:cs typeface="PMingLiU"/>
              </a:rPr>
              <a:t>s </a:t>
            </a:r>
            <a:r>
              <a:rPr lang="en-US" sz="1100" spc="-60">
                <a:cs typeface="PMingLiU"/>
              </a:rPr>
              <a:t> </a:t>
            </a:r>
            <a:r>
              <a:rPr sz="1100" spc="55">
                <a:cs typeface="PMingLiU"/>
              </a:rPr>
              <a:t>no </a:t>
            </a:r>
            <a:r>
              <a:rPr sz="1100" spc="50" dirty="0">
                <a:cs typeface="PMingLiU"/>
              </a:rPr>
              <a:t>real </a:t>
            </a:r>
            <a:r>
              <a:rPr sz="1100" spc="65" dirty="0">
                <a:cs typeface="PMingLiU"/>
              </a:rPr>
              <a:t>advantage </a:t>
            </a:r>
            <a:r>
              <a:rPr sz="1100" spc="30" dirty="0">
                <a:cs typeface="PMingLiU"/>
              </a:rPr>
              <a:t>over</a:t>
            </a:r>
            <a:r>
              <a:rPr sz="1100" spc="2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permutations.</a:t>
            </a:r>
            <a:endParaRPr sz="1100" dirty="0">
              <a:cs typeface="PMingLiU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830" y="587375"/>
            <a:ext cx="4118242" cy="220829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80" dirty="0">
                <a:cs typeface="PMingLiU"/>
              </a:rPr>
              <a:t>bootstrap </a:t>
            </a:r>
            <a:r>
              <a:rPr sz="1100" spc="50" dirty="0">
                <a:cs typeface="PMingLiU"/>
              </a:rPr>
              <a:t>samples </a:t>
            </a:r>
            <a:r>
              <a:rPr sz="1100" spc="45" dirty="0">
                <a:cs typeface="PMingLiU"/>
              </a:rPr>
              <a:t>from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estimated </a:t>
            </a:r>
            <a:r>
              <a:rPr sz="1100" spc="65" dirty="0">
                <a:cs typeface="PMingLiU"/>
              </a:rPr>
              <a:t>population, </a:t>
            </a:r>
            <a:r>
              <a:rPr sz="1100" spc="85" dirty="0">
                <a:cs typeface="PMingLiU"/>
              </a:rPr>
              <a:t>and  </a:t>
            </a:r>
            <a:r>
              <a:rPr sz="1100" spc="40" dirty="0">
                <a:cs typeface="PMingLiU"/>
              </a:rPr>
              <a:t>uses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results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estimate </a:t>
            </a:r>
            <a:r>
              <a:rPr sz="1100" spc="85" dirty="0">
                <a:cs typeface="PMingLiU"/>
              </a:rPr>
              <a:t>standard </a:t>
            </a:r>
            <a:r>
              <a:rPr sz="1100" spc="50" dirty="0">
                <a:cs typeface="PMingLiU"/>
              </a:rPr>
              <a:t>errors </a:t>
            </a:r>
            <a:r>
              <a:rPr sz="1100" spc="85" dirty="0">
                <a:cs typeface="PMingLiU"/>
              </a:rPr>
              <a:t>and </a:t>
            </a:r>
            <a:r>
              <a:rPr sz="1100" spc="35" dirty="0">
                <a:cs typeface="PMingLiU"/>
              </a:rPr>
              <a:t>confidence  </a:t>
            </a:r>
            <a:r>
              <a:rPr sz="1100" spc="45" dirty="0">
                <a:cs typeface="PMingLiU"/>
              </a:rPr>
              <a:t>intervals.</a:t>
            </a:r>
            <a:endParaRPr sz="1100" dirty="0">
              <a:cs typeface="PMingLiU"/>
            </a:endParaRPr>
          </a:p>
          <a:p>
            <a:pPr marL="144780" marR="4127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80" dirty="0">
                <a:cs typeface="PMingLiU"/>
              </a:rPr>
              <a:t>Permutation </a:t>
            </a:r>
            <a:r>
              <a:rPr sz="1100" spc="75" dirty="0">
                <a:cs typeface="PMingLiU"/>
              </a:rPr>
              <a:t>methods </a:t>
            </a:r>
            <a:r>
              <a:rPr sz="1100" spc="55" dirty="0">
                <a:cs typeface="PMingLiU"/>
              </a:rPr>
              <a:t>sample </a:t>
            </a:r>
            <a:r>
              <a:rPr sz="1100" spc="50" dirty="0">
                <a:cs typeface="PMingLiU"/>
              </a:rPr>
              <a:t>from </a:t>
            </a:r>
            <a:r>
              <a:rPr sz="1100" spc="85" dirty="0">
                <a:cs typeface="PMingLiU"/>
              </a:rPr>
              <a:t>an </a:t>
            </a:r>
            <a:r>
              <a:rPr sz="1100" spc="70" dirty="0">
                <a:cs typeface="PMingLiU"/>
              </a:rPr>
              <a:t>estimated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null </a:t>
            </a:r>
            <a:r>
              <a:rPr sz="1100" i="1" spc="20" dirty="0">
                <a:cs typeface="Times New Roman"/>
              </a:rPr>
              <a:t> </a:t>
            </a:r>
            <a:r>
              <a:rPr sz="1100" spc="65" dirty="0">
                <a:cs typeface="PMingLiU"/>
              </a:rPr>
              <a:t>distribution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data, and </a:t>
            </a:r>
            <a:r>
              <a:rPr sz="1100" spc="45" dirty="0">
                <a:cs typeface="PMingLiU"/>
              </a:rPr>
              <a:t>use </a:t>
            </a:r>
            <a:r>
              <a:rPr sz="1100" spc="65" dirty="0">
                <a:cs typeface="PMingLiU"/>
              </a:rPr>
              <a:t>this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estimate </a:t>
            </a:r>
            <a:r>
              <a:rPr sz="1100" spc="40" dirty="0">
                <a:cs typeface="PMingLiU"/>
              </a:rPr>
              <a:t>p-values  </a:t>
            </a:r>
            <a:r>
              <a:rPr sz="1100" spc="85" dirty="0">
                <a:cs typeface="PMingLiU"/>
              </a:rPr>
              <a:t>and </a:t>
            </a:r>
            <a:r>
              <a:rPr sz="1100" spc="40" dirty="0">
                <a:cs typeface="PMingLiU"/>
              </a:rPr>
              <a:t>False </a:t>
            </a:r>
            <a:r>
              <a:rPr sz="1100" spc="35" dirty="0">
                <a:cs typeface="PMingLiU"/>
              </a:rPr>
              <a:t>Discovery </a:t>
            </a:r>
            <a:r>
              <a:rPr sz="1100" spc="75" dirty="0">
                <a:cs typeface="PMingLiU"/>
              </a:rPr>
              <a:t>Rates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hypothesis</a:t>
            </a:r>
            <a:r>
              <a:rPr sz="1100" spc="18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tests.</a:t>
            </a:r>
            <a:endParaRPr sz="1100" dirty="0">
              <a:cs typeface="PMingLiU"/>
            </a:endParaRPr>
          </a:p>
          <a:p>
            <a:pPr marL="144780" marR="12382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80" dirty="0">
                <a:cs typeface="PMingLiU"/>
              </a:rPr>
              <a:t>bootstrap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test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null </a:t>
            </a:r>
            <a:r>
              <a:rPr sz="1100" spc="55" dirty="0">
                <a:cs typeface="PMingLiU"/>
              </a:rPr>
              <a:t>hypothesis </a:t>
            </a:r>
            <a:r>
              <a:rPr sz="1100" spc="50" dirty="0">
                <a:cs typeface="PMingLiU"/>
              </a:rPr>
              <a:t>in  </a:t>
            </a:r>
            <a:r>
              <a:rPr sz="1100" spc="45" dirty="0">
                <a:cs typeface="PMingLiU"/>
              </a:rPr>
              <a:t>simple </a:t>
            </a:r>
            <a:r>
              <a:rPr sz="1100" spc="60" dirty="0">
                <a:cs typeface="PMingLiU"/>
              </a:rPr>
              <a:t>situations. </a:t>
            </a:r>
            <a:r>
              <a:rPr sz="1100" spc="65" dirty="0">
                <a:cs typeface="PMingLiU"/>
              </a:rPr>
              <a:t>Eg </a:t>
            </a:r>
            <a:r>
              <a:rPr sz="1100" dirty="0">
                <a:cs typeface="PMingLiU"/>
              </a:rPr>
              <a:t>if </a:t>
            </a:r>
            <a:r>
              <a:rPr sz="1100" i="1" spc="-30" dirty="0">
                <a:cs typeface="Times New Roman"/>
              </a:rPr>
              <a:t>θ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0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null </a:t>
            </a:r>
            <a:r>
              <a:rPr sz="1100" spc="55" dirty="0">
                <a:cs typeface="PMingLiU"/>
              </a:rPr>
              <a:t>hypothesis, </a:t>
            </a:r>
            <a:r>
              <a:rPr sz="1100" spc="15" dirty="0">
                <a:cs typeface="PMingLiU"/>
              </a:rPr>
              <a:t>we  </a:t>
            </a:r>
            <a:r>
              <a:rPr sz="1100" spc="30" dirty="0">
                <a:cs typeface="PMingLiU"/>
              </a:rPr>
              <a:t>check </a:t>
            </a:r>
            <a:r>
              <a:rPr sz="1100" spc="65" dirty="0">
                <a:cs typeface="PMingLiU"/>
              </a:rPr>
              <a:t>whether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confidence </a:t>
            </a:r>
            <a:r>
              <a:rPr sz="1100" spc="50" dirty="0">
                <a:cs typeface="PMingLiU"/>
              </a:rPr>
              <a:t>interval </a:t>
            </a:r>
            <a:r>
              <a:rPr sz="1100" spc="30" dirty="0">
                <a:cs typeface="PMingLiU"/>
              </a:rPr>
              <a:t>for </a:t>
            </a:r>
            <a:r>
              <a:rPr sz="1100" i="1" spc="-30" dirty="0">
                <a:cs typeface="Times New Roman"/>
              </a:rPr>
              <a:t>θ </a:t>
            </a:r>
            <a:r>
              <a:rPr sz="1100" spc="55" dirty="0">
                <a:cs typeface="PMingLiU"/>
              </a:rPr>
              <a:t>contains</a:t>
            </a:r>
            <a:r>
              <a:rPr sz="1100" spc="15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zero.</a:t>
            </a:r>
            <a:endParaRPr sz="1100" dirty="0">
              <a:cs typeface="PMingLiU"/>
            </a:endParaRPr>
          </a:p>
          <a:p>
            <a:pPr marL="144780" marR="2489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also </a:t>
            </a:r>
            <a:r>
              <a:rPr sz="1100" spc="95" dirty="0">
                <a:cs typeface="PMingLiU"/>
              </a:rPr>
              <a:t>adapt </a:t>
            </a:r>
            <a:r>
              <a:rPr sz="1100" spc="80" dirty="0">
                <a:cs typeface="PMingLiU"/>
              </a:rPr>
              <a:t>the bootstrap to </a:t>
            </a:r>
            <a:r>
              <a:rPr sz="1100" spc="55" dirty="0">
                <a:cs typeface="PMingLiU"/>
              </a:rPr>
              <a:t>sample </a:t>
            </a:r>
            <a:r>
              <a:rPr sz="1100" spc="50" dirty="0">
                <a:cs typeface="PMingLiU"/>
              </a:rPr>
              <a:t>from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null  </a:t>
            </a:r>
            <a:r>
              <a:rPr sz="1100" spc="65" dirty="0">
                <a:cs typeface="PMingLiU"/>
              </a:rPr>
              <a:t>distribution </a:t>
            </a:r>
            <a:r>
              <a:rPr sz="1100" spc="40" dirty="0">
                <a:cs typeface="PMingLiU"/>
              </a:rPr>
              <a:t>(</a:t>
            </a:r>
            <a:r>
              <a:rPr lang="en-US" sz="1100" spc="40" dirty="0">
                <a:cs typeface="PMingLiU"/>
              </a:rPr>
              <a:t>e.g. s</a:t>
            </a:r>
            <a:r>
              <a:rPr sz="1100" spc="40" dirty="0">
                <a:cs typeface="PMingLiU"/>
              </a:rPr>
              <a:t>ee </a:t>
            </a:r>
            <a:r>
              <a:rPr sz="1100" spc="55" dirty="0">
                <a:cs typeface="PMingLiU"/>
              </a:rPr>
              <a:t>Efron </a:t>
            </a:r>
            <a:r>
              <a:rPr sz="1100" spc="85" dirty="0">
                <a:cs typeface="PMingLiU"/>
              </a:rPr>
              <a:t>and </a:t>
            </a:r>
            <a:r>
              <a:rPr sz="1100" spc="65" dirty="0">
                <a:cs typeface="PMingLiU"/>
              </a:rPr>
              <a:t>Tibshirani book </a:t>
            </a:r>
            <a:r>
              <a:rPr sz="1100" b="1" spc="-135" dirty="0">
                <a:cs typeface="PMingLiU"/>
              </a:rPr>
              <a:t>An  </a:t>
            </a:r>
            <a:r>
              <a:rPr sz="1100" b="1" spc="70" dirty="0">
                <a:cs typeface="PMingLiU"/>
              </a:rPr>
              <a:t>Introduction </a:t>
            </a:r>
            <a:r>
              <a:rPr sz="1100" b="1" spc="80" dirty="0">
                <a:cs typeface="PMingLiU"/>
              </a:rPr>
              <a:t>to the </a:t>
            </a:r>
            <a:r>
              <a:rPr sz="1100" b="1" spc="15" dirty="0">
                <a:cs typeface="PMingLiU"/>
              </a:rPr>
              <a:t>Bootstrap </a:t>
            </a:r>
            <a:r>
              <a:rPr sz="1100" b="1" spc="45" dirty="0">
                <a:cs typeface="PMingLiU"/>
              </a:rPr>
              <a:t>(1993)</a:t>
            </a:r>
            <a:r>
              <a:rPr sz="1100" spc="45" dirty="0">
                <a:cs typeface="PMingLiU"/>
              </a:rPr>
              <a:t>, </a:t>
            </a:r>
            <a:r>
              <a:rPr sz="1100" spc="70" dirty="0">
                <a:cs typeface="PMingLiU"/>
              </a:rPr>
              <a:t>chapter </a:t>
            </a:r>
            <a:r>
              <a:rPr sz="1100" spc="45" dirty="0">
                <a:cs typeface="PMingLiU"/>
              </a:rPr>
              <a:t>16)</a:t>
            </a:r>
            <a:r>
              <a:rPr sz="1100" spc="140" dirty="0">
                <a:cs typeface="PMingLiU"/>
              </a:rPr>
              <a:t> </a:t>
            </a:r>
            <a:r>
              <a:rPr sz="1100" spc="100" dirty="0">
                <a:cs typeface="PMingLiU"/>
              </a:rPr>
              <a:t>but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012" y="211465"/>
            <a:ext cx="27381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latin typeface="+mn-lt"/>
              </a:rPr>
              <a:t>More </a:t>
            </a:r>
            <a:r>
              <a:rPr spc="-55" dirty="0">
                <a:latin typeface="+mn-lt"/>
              </a:rPr>
              <a:t>on </a:t>
            </a:r>
            <a:r>
              <a:rPr spc="-30" dirty="0">
                <a:latin typeface="+mn-lt"/>
              </a:rPr>
              <a:t>prediction-error</a:t>
            </a:r>
            <a:r>
              <a:rPr spc="-150" dirty="0">
                <a:latin typeface="+mn-lt"/>
              </a:rPr>
              <a:t> </a:t>
            </a:r>
            <a:r>
              <a:rPr spc="-20" dirty="0">
                <a:latin typeface="+mn-lt"/>
              </a:rPr>
              <a:t>estimates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50" y="739775"/>
            <a:ext cx="3768090" cy="24467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45212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Best </a:t>
            </a:r>
            <a:r>
              <a:rPr sz="1100" spc="45" dirty="0">
                <a:cs typeface="PMingLiU"/>
              </a:rPr>
              <a:t>solution: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large </a:t>
            </a:r>
            <a:r>
              <a:rPr sz="1100" spc="60" dirty="0">
                <a:cs typeface="PMingLiU"/>
              </a:rPr>
              <a:t>designated </a:t>
            </a:r>
            <a:r>
              <a:rPr sz="1100" spc="80" dirty="0">
                <a:cs typeface="PMingLiU"/>
              </a:rPr>
              <a:t>test </a:t>
            </a:r>
            <a:r>
              <a:rPr sz="1100" spc="55" dirty="0">
                <a:cs typeface="PMingLiU"/>
              </a:rPr>
              <a:t>set</a:t>
            </a:r>
            <a:r>
              <a:rPr lang="en-US" sz="1100" spc="55" dirty="0">
                <a:cs typeface="PMingLiU"/>
              </a:rPr>
              <a:t> </a:t>
            </a:r>
          </a:p>
          <a:p>
            <a:pPr marL="12065" marR="45212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r>
              <a:rPr lang="en-US" sz="1100" spc="55" dirty="0">
                <a:cs typeface="PMingLiU"/>
              </a:rPr>
              <a:t>	(o</a:t>
            </a:r>
            <a:r>
              <a:rPr sz="1100" spc="65" dirty="0">
                <a:cs typeface="PMingLiU"/>
              </a:rPr>
              <a:t>ften </a:t>
            </a:r>
            <a:r>
              <a:rPr sz="1100" spc="80" dirty="0">
                <a:cs typeface="PMingLiU"/>
              </a:rPr>
              <a:t>not </a:t>
            </a:r>
            <a:r>
              <a:rPr sz="1100" spc="40" dirty="0">
                <a:cs typeface="PMingLiU"/>
              </a:rPr>
              <a:t>available</a:t>
            </a:r>
            <a:r>
              <a:rPr lang="en-US" sz="1100" spc="40" dirty="0">
                <a:cs typeface="PMingLiU"/>
              </a:rPr>
              <a:t>)</a:t>
            </a:r>
          </a:p>
          <a:p>
            <a:pPr marL="144780" marR="45212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9080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5" dirty="0">
                <a:cs typeface="PMingLiU"/>
              </a:rPr>
              <a:t>Some </a:t>
            </a:r>
            <a:r>
              <a:rPr sz="1100" spc="75" dirty="0">
                <a:cs typeface="PMingLiU"/>
              </a:rPr>
              <a:t>methods </a:t>
            </a:r>
            <a:r>
              <a:rPr sz="1100" spc="55" dirty="0">
                <a:cs typeface="PMingLiU"/>
              </a:rPr>
              <a:t>make </a:t>
            </a:r>
            <a:r>
              <a:rPr sz="1100" spc="85" dirty="0">
                <a:cs typeface="PMingLiU"/>
              </a:rPr>
              <a:t>a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mathematical </a:t>
            </a:r>
            <a:r>
              <a:rPr sz="1100" i="1" spc="35" dirty="0">
                <a:solidFill>
                  <a:srgbClr val="009900"/>
                </a:solidFill>
                <a:cs typeface="Times New Roman"/>
              </a:rPr>
              <a:t>adjustment </a:t>
            </a:r>
            <a:r>
              <a:rPr sz="1100" spc="80" dirty="0">
                <a:cs typeface="PMingLiU"/>
              </a:rPr>
              <a:t>to the 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error </a:t>
            </a:r>
            <a:r>
              <a:rPr sz="1100" spc="80" dirty="0">
                <a:cs typeface="PMingLiU"/>
              </a:rPr>
              <a:t>rate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estimate </a:t>
            </a:r>
            <a:r>
              <a:rPr sz="1100" spc="80" dirty="0">
                <a:cs typeface="PMingLiU"/>
              </a:rPr>
              <a:t>the test </a:t>
            </a:r>
            <a:r>
              <a:rPr sz="1100" spc="55" dirty="0">
                <a:cs typeface="PMingLiU"/>
              </a:rPr>
              <a:t>error </a:t>
            </a:r>
            <a:r>
              <a:rPr sz="1100" spc="70" dirty="0">
                <a:cs typeface="PMingLiU"/>
              </a:rPr>
              <a:t>rate.  </a:t>
            </a:r>
            <a:r>
              <a:rPr sz="1100" spc="60" dirty="0">
                <a:cs typeface="PMingLiU"/>
              </a:rPr>
              <a:t>These </a:t>
            </a:r>
            <a:r>
              <a:rPr sz="1100" spc="45" dirty="0">
                <a:cs typeface="PMingLiU"/>
              </a:rPr>
              <a:t>include </a:t>
            </a:r>
            <a:r>
              <a:rPr sz="1100" spc="80" dirty="0">
                <a:cs typeface="PMingLiU"/>
              </a:rPr>
              <a:t>the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Cp 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statistic</a:t>
            </a:r>
            <a:r>
              <a:rPr sz="1100" spc="30" dirty="0">
                <a:cs typeface="PMingLiU"/>
              </a:rPr>
              <a:t>, </a:t>
            </a:r>
            <a:r>
              <a:rPr sz="1100" i="1" spc="75" dirty="0">
                <a:solidFill>
                  <a:srgbClr val="009900"/>
                </a:solidFill>
                <a:cs typeface="Times New Roman"/>
              </a:rPr>
              <a:t>AIC </a:t>
            </a:r>
            <a:r>
              <a:rPr sz="1100" spc="85" dirty="0">
                <a:cs typeface="PMingLiU"/>
              </a:rPr>
              <a:t>and </a:t>
            </a:r>
            <a:r>
              <a:rPr sz="1100" i="1" spc="55" dirty="0">
                <a:solidFill>
                  <a:srgbClr val="009900"/>
                </a:solidFill>
                <a:cs typeface="Times New Roman"/>
              </a:rPr>
              <a:t>BIC</a:t>
            </a:r>
            <a:r>
              <a:rPr sz="1100" spc="55" dirty="0">
                <a:cs typeface="PMingLiU"/>
              </a:rPr>
              <a:t>. </a:t>
            </a:r>
            <a:endParaRPr lang="en-US" sz="1100" spc="55" dirty="0">
              <a:cs typeface="PMingLiU"/>
            </a:endParaRPr>
          </a:p>
          <a:p>
            <a:pPr marL="12065" marR="9080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tabLst>
                <a:tab pos="145415" algn="l"/>
              </a:tabLst>
            </a:pPr>
            <a:r>
              <a:rPr lang="en-US" sz="1100" spc="55" dirty="0">
                <a:cs typeface="PMingLiU"/>
              </a:rPr>
              <a:t>	</a:t>
            </a:r>
            <a:r>
              <a:rPr lang="en-US" sz="1100" spc="80" dirty="0">
                <a:cs typeface="PMingLiU"/>
              </a:rPr>
              <a:t>(we will </a:t>
            </a:r>
            <a:r>
              <a:rPr sz="1100" spc="45" dirty="0">
                <a:cs typeface="PMingLiU"/>
              </a:rPr>
              <a:t>discuss </a:t>
            </a:r>
            <a:r>
              <a:rPr lang="en-US" sz="1100" spc="35" dirty="0">
                <a:cs typeface="PMingLiU"/>
              </a:rPr>
              <a:t>these later)</a:t>
            </a:r>
            <a:endParaRPr lang="en-US" sz="1100" spc="45" dirty="0">
              <a:cs typeface="PMingLiU"/>
            </a:endParaRPr>
          </a:p>
          <a:p>
            <a:pPr marL="144780" marR="9080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b="1" spc="50" dirty="0">
                <a:cs typeface="PMingLiU"/>
              </a:rPr>
              <a:t>Here </a:t>
            </a:r>
            <a:r>
              <a:rPr sz="1100" b="1" spc="15" dirty="0">
                <a:cs typeface="PMingLiU"/>
              </a:rPr>
              <a:t>we </a:t>
            </a:r>
            <a:r>
              <a:rPr sz="1100" b="1" spc="45" dirty="0">
                <a:cs typeface="PMingLiU"/>
              </a:rPr>
              <a:t>consider </a:t>
            </a:r>
            <a:r>
              <a:rPr sz="1100" b="1" spc="85" dirty="0">
                <a:cs typeface="PMingLiU"/>
              </a:rPr>
              <a:t>a </a:t>
            </a:r>
            <a:r>
              <a:rPr sz="1100" b="1" spc="35" dirty="0">
                <a:cs typeface="PMingLiU"/>
              </a:rPr>
              <a:t>class </a:t>
            </a:r>
            <a:r>
              <a:rPr sz="1100" b="1" spc="5" dirty="0">
                <a:cs typeface="PMingLiU"/>
              </a:rPr>
              <a:t>of </a:t>
            </a:r>
            <a:r>
              <a:rPr sz="1100" b="1" spc="75" dirty="0">
                <a:cs typeface="PMingLiU"/>
              </a:rPr>
              <a:t>methods </a:t>
            </a:r>
            <a:r>
              <a:rPr sz="1100" b="1" spc="110" dirty="0">
                <a:cs typeface="PMingLiU"/>
              </a:rPr>
              <a:t>that </a:t>
            </a:r>
            <a:r>
              <a:rPr sz="1100" b="1" spc="65" dirty="0">
                <a:cs typeface="PMingLiU"/>
              </a:rPr>
              <a:t>estimate </a:t>
            </a:r>
            <a:r>
              <a:rPr sz="1100" b="1" spc="80" dirty="0">
                <a:cs typeface="PMingLiU"/>
              </a:rPr>
              <a:t>the test </a:t>
            </a:r>
            <a:r>
              <a:rPr sz="1100" b="1" spc="55" dirty="0">
                <a:cs typeface="PMingLiU"/>
              </a:rPr>
              <a:t>error by </a:t>
            </a:r>
            <a:r>
              <a:rPr sz="1100" b="1" i="1" spc="5" dirty="0">
                <a:solidFill>
                  <a:srgbClr val="009900"/>
                </a:solidFill>
                <a:cs typeface="Times New Roman"/>
              </a:rPr>
              <a:t>holding </a:t>
            </a:r>
            <a:r>
              <a:rPr lang="en-US" sz="1100" b="1" i="1" spc="30" dirty="0">
                <a:solidFill>
                  <a:srgbClr val="009900"/>
                </a:solidFill>
                <a:cs typeface="Times New Roman"/>
              </a:rPr>
              <a:t>back</a:t>
            </a:r>
            <a:r>
              <a:rPr sz="1100" b="1" i="1" spc="30" dirty="0">
                <a:solidFill>
                  <a:srgbClr val="009900"/>
                </a:solidFill>
                <a:cs typeface="Times New Roman"/>
              </a:rPr>
              <a:t> </a:t>
            </a:r>
            <a:r>
              <a:rPr sz="1100" b="1" spc="85" dirty="0">
                <a:cs typeface="PMingLiU"/>
              </a:rPr>
              <a:t>a </a:t>
            </a:r>
            <a:r>
              <a:rPr sz="1100" b="1" spc="65" dirty="0">
                <a:cs typeface="PMingLiU"/>
              </a:rPr>
              <a:t>subset </a:t>
            </a:r>
            <a:r>
              <a:rPr sz="1100" b="1" spc="5" dirty="0">
                <a:cs typeface="PMingLiU"/>
              </a:rPr>
              <a:t>of </a:t>
            </a:r>
            <a:r>
              <a:rPr sz="1100" b="1" spc="80" dirty="0">
                <a:cs typeface="PMingLiU"/>
              </a:rPr>
              <a:t>the </a:t>
            </a:r>
            <a:r>
              <a:rPr sz="1100" b="1" spc="65" dirty="0">
                <a:cs typeface="PMingLiU"/>
              </a:rPr>
              <a:t>training </a:t>
            </a:r>
            <a:r>
              <a:rPr sz="1100" b="1" spc="50" dirty="0">
                <a:cs typeface="PMingLiU"/>
              </a:rPr>
              <a:t>observations from </a:t>
            </a:r>
            <a:r>
              <a:rPr sz="1100" b="1" spc="80" dirty="0">
                <a:cs typeface="PMingLiU"/>
              </a:rPr>
              <a:t>the </a:t>
            </a:r>
            <a:r>
              <a:rPr sz="1100" b="1" spc="50" dirty="0">
                <a:cs typeface="PMingLiU"/>
              </a:rPr>
              <a:t>fitting </a:t>
            </a:r>
            <a:r>
              <a:rPr sz="1100" b="1" spc="45" dirty="0">
                <a:cs typeface="PMingLiU"/>
              </a:rPr>
              <a:t>process, </a:t>
            </a:r>
            <a:r>
              <a:rPr sz="1100" b="1" spc="85" dirty="0">
                <a:cs typeface="PMingLiU"/>
              </a:rPr>
              <a:t>and </a:t>
            </a:r>
            <a:r>
              <a:rPr sz="1100" b="1" spc="80" dirty="0">
                <a:cs typeface="PMingLiU"/>
              </a:rPr>
              <a:t>then </a:t>
            </a:r>
            <a:r>
              <a:rPr sz="1100" b="1" spc="55" dirty="0">
                <a:cs typeface="PMingLiU"/>
              </a:rPr>
              <a:t>applying </a:t>
            </a:r>
            <a:r>
              <a:rPr sz="1100" b="1" spc="80" dirty="0">
                <a:cs typeface="PMingLiU"/>
              </a:rPr>
              <a:t>the </a:t>
            </a:r>
            <a:r>
              <a:rPr sz="1100" b="1" spc="60" dirty="0">
                <a:cs typeface="PMingLiU"/>
              </a:rPr>
              <a:t>statistical </a:t>
            </a:r>
            <a:r>
              <a:rPr sz="1100" b="1" spc="50" dirty="0">
                <a:cs typeface="PMingLiU"/>
              </a:rPr>
              <a:t>learning </a:t>
            </a:r>
            <a:r>
              <a:rPr sz="1100" b="1" spc="80" dirty="0">
                <a:cs typeface="PMingLiU"/>
              </a:rPr>
              <a:t>method to </a:t>
            </a:r>
            <a:r>
              <a:rPr sz="1100" b="1" spc="60" dirty="0">
                <a:cs typeface="PMingLiU"/>
              </a:rPr>
              <a:t>those </a:t>
            </a:r>
            <a:r>
              <a:rPr sz="1100" b="1" spc="50" dirty="0">
                <a:cs typeface="PMingLiU"/>
              </a:rPr>
              <a:t>held </a:t>
            </a:r>
            <a:r>
              <a:rPr lang="en-US" sz="1100" b="1" spc="80" dirty="0">
                <a:cs typeface="PMingLiU"/>
              </a:rPr>
              <a:t>back </a:t>
            </a:r>
            <a:r>
              <a:rPr sz="1100" b="1" spc="50" dirty="0">
                <a:cs typeface="PMingLiU"/>
              </a:rPr>
              <a:t>observations</a:t>
            </a:r>
            <a:endParaRPr sz="1100" b="1" dirty="0">
              <a:cs typeface="PMingLiU"/>
            </a:endParaRPr>
          </a:p>
        </p:txBody>
      </p:sp>
      <p:pic>
        <p:nvPicPr>
          <p:cNvPr id="2050" name="Picture 2" descr="Trollface | Know Your Meme">
            <a:extLst>
              <a:ext uri="{FF2B5EF4-FFF2-40B4-BE49-F238E27FC236}">
                <a16:creationId xmlns:a16="http://schemas.microsoft.com/office/drawing/2014/main" id="{218C4529-DB79-493C-9635-E3727249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19" y="968375"/>
            <a:ext cx="40627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6634" y="211465"/>
            <a:ext cx="18745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Validation-set</a:t>
            </a:r>
            <a:r>
              <a:rPr spc="105" dirty="0">
                <a:latin typeface="+mn-lt"/>
              </a:rPr>
              <a:t> </a:t>
            </a:r>
            <a:r>
              <a:rPr spc="-30" dirty="0">
                <a:latin typeface="+mn-lt"/>
              </a:rPr>
              <a:t>approach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815975"/>
            <a:ext cx="4036059" cy="204677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12395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Here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randomly </a:t>
            </a:r>
            <a:r>
              <a:rPr sz="1100" spc="45" dirty="0">
                <a:cs typeface="PMingLiU"/>
              </a:rPr>
              <a:t>divide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available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samples </a:t>
            </a:r>
            <a:r>
              <a:rPr sz="1100" spc="55" dirty="0">
                <a:cs typeface="PMingLiU"/>
              </a:rPr>
              <a:t>into  </a:t>
            </a:r>
            <a:r>
              <a:rPr sz="1100" spc="45" dirty="0">
                <a:cs typeface="PMingLiU"/>
              </a:rPr>
              <a:t>two </a:t>
            </a:r>
            <a:r>
              <a:rPr sz="1100" spc="70" dirty="0">
                <a:cs typeface="PMingLiU"/>
              </a:rPr>
              <a:t>parts: </a:t>
            </a:r>
            <a:r>
              <a:rPr sz="1100" spc="85" dirty="0">
                <a:cs typeface="PMingLiU"/>
              </a:rPr>
              <a:t>a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training </a:t>
            </a:r>
            <a:r>
              <a:rPr sz="1100" i="1" spc="25" dirty="0">
                <a:solidFill>
                  <a:srgbClr val="009900"/>
                </a:solidFill>
                <a:cs typeface="Times New Roman"/>
              </a:rPr>
              <a:t>set </a:t>
            </a:r>
            <a:r>
              <a:rPr sz="1100" spc="85" dirty="0">
                <a:cs typeface="PMingLiU"/>
              </a:rPr>
              <a:t>and a </a:t>
            </a:r>
            <a:r>
              <a:rPr sz="1100" i="1" spc="15" dirty="0">
                <a:solidFill>
                  <a:srgbClr val="009900"/>
                </a:solidFill>
                <a:cs typeface="Times New Roman"/>
              </a:rPr>
              <a:t>validation </a:t>
            </a:r>
            <a:r>
              <a:rPr sz="1100" spc="55">
                <a:cs typeface="PMingLiU"/>
              </a:rPr>
              <a:t>or </a:t>
            </a:r>
            <a:r>
              <a:rPr sz="1100" i="1" spc="10">
                <a:solidFill>
                  <a:srgbClr val="009900"/>
                </a:solidFill>
                <a:cs typeface="Times New Roman"/>
              </a:rPr>
              <a:t>hold-out</a:t>
            </a:r>
            <a:r>
              <a:rPr lang="en-US" sz="1100" i="1" spc="10">
                <a:solidFill>
                  <a:srgbClr val="009900"/>
                </a:solidFill>
                <a:cs typeface="Times New Roman"/>
              </a:rPr>
              <a:t> </a:t>
            </a:r>
            <a:r>
              <a:rPr sz="1100" i="1" spc="-120">
                <a:solidFill>
                  <a:srgbClr val="009900"/>
                </a:solidFill>
                <a:cs typeface="Times New Roman"/>
              </a:rPr>
              <a:t> </a:t>
            </a:r>
            <a:r>
              <a:rPr sz="1100" i="1" spc="30" dirty="0">
                <a:solidFill>
                  <a:srgbClr val="009900"/>
                </a:solidFill>
                <a:cs typeface="Times New Roman"/>
              </a:rPr>
              <a:t>set</a:t>
            </a:r>
            <a:r>
              <a:rPr sz="1100" spc="30" dirty="0">
                <a:cs typeface="PMingLiU"/>
              </a:rPr>
              <a:t>.</a:t>
            </a:r>
            <a:endParaRPr lang="en-US" sz="1100" spc="30" dirty="0">
              <a:cs typeface="PMingLiU"/>
            </a:endParaRPr>
          </a:p>
          <a:p>
            <a:pPr marL="144780" marR="112395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model </a:t>
            </a:r>
            <a:r>
              <a:rPr sz="1100" spc="20" dirty="0">
                <a:cs typeface="PMingLiU"/>
              </a:rPr>
              <a:t>is </a:t>
            </a:r>
            <a:r>
              <a:rPr sz="1100" spc="35" dirty="0">
                <a:cs typeface="PMingLiU"/>
              </a:rPr>
              <a:t>fit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set,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fitted </a:t>
            </a:r>
            <a:r>
              <a:rPr sz="1100" spc="55" dirty="0">
                <a:cs typeface="PMingLiU"/>
              </a:rPr>
              <a:t>model </a:t>
            </a:r>
            <a:r>
              <a:rPr sz="1100" spc="20" dirty="0">
                <a:cs typeface="PMingLiU"/>
              </a:rPr>
              <a:t>is 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predict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responses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in </a:t>
            </a:r>
            <a:r>
              <a:rPr sz="1100" spc="80" dirty="0">
                <a:cs typeface="PMingLiU"/>
              </a:rPr>
              <a:t>the  </a:t>
            </a:r>
            <a:r>
              <a:rPr sz="1100" spc="55" dirty="0">
                <a:cs typeface="PMingLiU"/>
              </a:rPr>
              <a:t>validation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set.</a:t>
            </a:r>
            <a:endParaRPr lang="en-US" sz="1100" spc="5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177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resulting </a:t>
            </a:r>
            <a:r>
              <a:rPr sz="1100" spc="50" dirty="0">
                <a:cs typeface="PMingLiU"/>
              </a:rPr>
              <a:t>validation-set </a:t>
            </a:r>
            <a:r>
              <a:rPr sz="1100" spc="55" dirty="0">
                <a:cs typeface="PMingLiU"/>
              </a:rPr>
              <a:t>error </a:t>
            </a:r>
            <a:r>
              <a:rPr sz="1100" spc="45" dirty="0">
                <a:cs typeface="PMingLiU"/>
              </a:rPr>
              <a:t>provides </a:t>
            </a:r>
            <a:r>
              <a:rPr sz="1100" spc="85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estimate </a:t>
            </a:r>
            <a:r>
              <a:rPr sz="1100" spc="5" dirty="0">
                <a:cs typeface="PMingLiU"/>
              </a:rPr>
              <a:t>of  </a:t>
            </a:r>
            <a:r>
              <a:rPr sz="1100" spc="80" dirty="0">
                <a:cs typeface="PMingLiU"/>
              </a:rPr>
              <a:t>the test </a:t>
            </a:r>
            <a:r>
              <a:rPr sz="1100" spc="55" dirty="0">
                <a:cs typeface="PMingLiU"/>
              </a:rPr>
              <a:t>error. </a:t>
            </a: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typically </a:t>
            </a:r>
            <a:r>
              <a:rPr sz="1100" spc="40" dirty="0">
                <a:cs typeface="PMingLiU"/>
              </a:rPr>
              <a:t>assessed </a:t>
            </a:r>
            <a:r>
              <a:rPr sz="1100" spc="45" dirty="0">
                <a:cs typeface="PMingLiU"/>
              </a:rPr>
              <a:t>using </a:t>
            </a:r>
            <a:r>
              <a:rPr sz="1100" spc="70" dirty="0">
                <a:cs typeface="PMingLiU"/>
              </a:rPr>
              <a:t>MSE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 </a:t>
            </a:r>
            <a:r>
              <a:rPr sz="1100" spc="40" dirty="0">
                <a:cs typeface="PMingLiU"/>
              </a:rPr>
              <a:t>case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quantitative </a:t>
            </a:r>
            <a:r>
              <a:rPr sz="1100" spc="50" dirty="0">
                <a:cs typeface="PMingLiU"/>
              </a:rPr>
              <a:t>response </a:t>
            </a:r>
            <a:r>
              <a:rPr sz="1100" spc="85" dirty="0">
                <a:cs typeface="PMingLiU"/>
              </a:rPr>
              <a:t>and </a:t>
            </a:r>
            <a:r>
              <a:rPr sz="1100" spc="40" dirty="0">
                <a:cs typeface="PMingLiU"/>
              </a:rPr>
              <a:t>misclassification </a:t>
            </a:r>
            <a:r>
              <a:rPr sz="1100" spc="80" dirty="0">
                <a:cs typeface="PMingLiU"/>
              </a:rPr>
              <a:t>rate </a:t>
            </a:r>
            <a:r>
              <a:rPr sz="1100" spc="50" dirty="0">
                <a:cs typeface="PMingLiU"/>
              </a:rPr>
              <a:t>in 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case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qualitative </a:t>
            </a:r>
            <a:r>
              <a:rPr sz="1100" spc="55" dirty="0">
                <a:cs typeface="PMingLiU"/>
              </a:rPr>
              <a:t>(discrete)</a:t>
            </a:r>
            <a:r>
              <a:rPr sz="1100" spc="18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response.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869" y="211465"/>
            <a:ext cx="1816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spc="-15" dirty="0">
                <a:latin typeface="+mn-lt"/>
              </a:rPr>
              <a:t>Validation</a:t>
            </a:r>
            <a:r>
              <a:rPr spc="200" dirty="0">
                <a:latin typeface="+mn-lt"/>
              </a:rPr>
              <a:t> </a:t>
            </a:r>
            <a:r>
              <a:rPr spc="-35" dirty="0">
                <a:latin typeface="+mn-lt"/>
              </a:rPr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114" y="1164922"/>
            <a:ext cx="2976245" cy="132729"/>
          </a:xfrm>
          <a:prstGeom prst="rect">
            <a:avLst/>
          </a:prstGeom>
          <a:ln w="11756">
            <a:solidFill>
              <a:srgbClr val="010202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35"/>
              </a:spcBef>
              <a:tabLst>
                <a:tab pos="2856230" algn="l"/>
              </a:tabLst>
            </a:pPr>
            <a:r>
              <a:rPr sz="750" spc="-5" dirty="0">
                <a:solidFill>
                  <a:srgbClr val="010202"/>
                </a:solidFill>
                <a:latin typeface="Calibri"/>
                <a:cs typeface="Calibri"/>
              </a:rPr>
              <a:t>1 2 3</a:t>
            </a:r>
            <a:r>
              <a:rPr lang="en-US" sz="750" spc="-5" dirty="0">
                <a:solidFill>
                  <a:srgbClr val="010202"/>
                </a:solidFill>
                <a:latin typeface="Calibri"/>
                <a:cs typeface="Calibri"/>
              </a:rPr>
              <a:t> … lots more                                                                                      up to …</a:t>
            </a:r>
            <a:r>
              <a:rPr sz="750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endParaRPr sz="7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707" y="1662637"/>
            <a:ext cx="1561465" cy="139141"/>
          </a:xfrm>
          <a:prstGeom prst="rect">
            <a:avLst/>
          </a:prstGeom>
          <a:solidFill>
            <a:srgbClr val="A2D6E4"/>
          </a:solidFill>
        </p:spPr>
        <p:txBody>
          <a:bodyPr vert="horz" wrap="square" lIns="0" tIns="2349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85"/>
              </a:spcBef>
            </a:pPr>
            <a:r>
              <a:rPr lang="en-US" sz="750" spc="-5" dirty="0">
                <a:solidFill>
                  <a:srgbClr val="010202"/>
                </a:solidFill>
                <a:latin typeface="Calibri"/>
                <a:cs typeface="Calibri"/>
              </a:rPr>
              <a:t>e.g. </a:t>
            </a:r>
            <a:r>
              <a:rPr sz="750" spc="-5" dirty="0">
                <a:solidFill>
                  <a:srgbClr val="010202"/>
                </a:solidFill>
                <a:latin typeface="Calibri"/>
                <a:cs typeface="Calibri"/>
              </a:rPr>
              <a:t>7</a:t>
            </a:r>
            <a:r>
              <a:rPr lang="en-US" sz="750" spc="-5" dirty="0">
                <a:solidFill>
                  <a:srgbClr val="010202"/>
                </a:solidFill>
                <a:latin typeface="Calibri"/>
                <a:cs typeface="Calibri"/>
              </a:rPr>
              <a:t>,</a:t>
            </a:r>
            <a:r>
              <a:rPr sz="750" spc="-5" dirty="0">
                <a:solidFill>
                  <a:srgbClr val="010202"/>
                </a:solidFill>
                <a:latin typeface="Calibri"/>
                <a:cs typeface="Calibri"/>
              </a:rPr>
              <a:t> 22</a:t>
            </a:r>
            <a:r>
              <a:rPr lang="en-US" sz="750" spc="-5" dirty="0">
                <a:solidFill>
                  <a:srgbClr val="010202"/>
                </a:solidFill>
                <a:latin typeface="Calibri"/>
                <a:cs typeface="Calibri"/>
              </a:rPr>
              <a:t>,</a:t>
            </a:r>
            <a:r>
              <a:rPr sz="750" spc="-5" dirty="0">
                <a:solidFill>
                  <a:srgbClr val="010202"/>
                </a:solidFill>
                <a:latin typeface="Calibri"/>
                <a:cs typeface="Calibri"/>
              </a:rPr>
              <a:t> 13</a:t>
            </a:r>
            <a:r>
              <a:rPr lang="en-US" sz="750" spc="-5" dirty="0">
                <a:solidFill>
                  <a:srgbClr val="010202"/>
                </a:solidFill>
                <a:latin typeface="Calibri"/>
                <a:cs typeface="Calibri"/>
              </a:rPr>
              <a:t>, others</a:t>
            </a:r>
            <a:endParaRPr sz="7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7677" y="1662637"/>
            <a:ext cx="1438275" cy="139141"/>
          </a:xfrm>
          <a:prstGeom prst="rect">
            <a:avLst/>
          </a:prstGeom>
          <a:solidFill>
            <a:srgbClr val="FCCCA1"/>
          </a:solidFill>
        </p:spPr>
        <p:txBody>
          <a:bodyPr vert="horz" wrap="square" lIns="0" tIns="23495" rIns="0" bIns="0" rtlCol="0">
            <a:spAutoFit/>
          </a:bodyPr>
          <a:lstStyle/>
          <a:p>
            <a:pPr marR="43815" algn="r">
              <a:lnSpc>
                <a:spcPct val="100000"/>
              </a:lnSpc>
              <a:spcBef>
                <a:spcPts val="185"/>
              </a:spcBef>
            </a:pPr>
            <a:r>
              <a:rPr lang="en-US" sz="750" spc="-5" dirty="0">
                <a:solidFill>
                  <a:srgbClr val="010202"/>
                </a:solidFill>
                <a:latin typeface="Calibri"/>
                <a:cs typeface="Calibri"/>
              </a:rPr>
              <a:t> e.g. 1, 52, </a:t>
            </a:r>
            <a:r>
              <a:rPr sz="750" spc="-5" dirty="0">
                <a:solidFill>
                  <a:srgbClr val="010202"/>
                </a:solidFill>
                <a:latin typeface="Calibri"/>
                <a:cs typeface="Calibri"/>
              </a:rPr>
              <a:t>91</a:t>
            </a:r>
            <a:r>
              <a:rPr lang="en-US" sz="750" spc="-5" dirty="0">
                <a:solidFill>
                  <a:srgbClr val="010202"/>
                </a:solidFill>
                <a:latin typeface="Calibri"/>
                <a:cs typeface="Calibri"/>
              </a:rPr>
              <a:t>, others</a:t>
            </a:r>
            <a:endParaRPr sz="7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32743" y="1368003"/>
            <a:ext cx="126390" cy="240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0050" y="2233963"/>
            <a:ext cx="3659504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70" dirty="0">
                <a:cs typeface="PMingLiU"/>
              </a:rPr>
              <a:t>A </a:t>
            </a:r>
            <a:r>
              <a:rPr sz="1100" spc="75" dirty="0">
                <a:cs typeface="PMingLiU"/>
              </a:rPr>
              <a:t>random </a:t>
            </a:r>
            <a:r>
              <a:rPr sz="1100" spc="60" dirty="0">
                <a:cs typeface="PMingLiU"/>
              </a:rPr>
              <a:t>splitting </a:t>
            </a:r>
            <a:r>
              <a:rPr sz="1100" spc="55" dirty="0">
                <a:cs typeface="PMingLiU"/>
              </a:rPr>
              <a:t>into </a:t>
            </a:r>
            <a:r>
              <a:rPr sz="1100" spc="45" dirty="0">
                <a:cs typeface="PMingLiU"/>
              </a:rPr>
              <a:t>two </a:t>
            </a:r>
            <a:r>
              <a:rPr sz="1100" spc="40" dirty="0">
                <a:cs typeface="PMingLiU"/>
              </a:rPr>
              <a:t>halves: left </a:t>
            </a:r>
            <a:r>
              <a:rPr sz="1100" spc="95" dirty="0">
                <a:cs typeface="PMingLiU"/>
              </a:rPr>
              <a:t>part </a:t>
            </a:r>
            <a:r>
              <a:rPr sz="1100" spc="20" dirty="0">
                <a:cs typeface="PMingLiU"/>
              </a:rPr>
              <a:t>is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set,  </a:t>
            </a:r>
            <a:r>
              <a:rPr sz="1100" spc="60" dirty="0">
                <a:cs typeface="PMingLiU"/>
              </a:rPr>
              <a:t>right </a:t>
            </a:r>
            <a:r>
              <a:rPr sz="1100" spc="95" dirty="0">
                <a:cs typeface="PMingLiU"/>
              </a:rPr>
              <a:t>part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validation</a:t>
            </a:r>
            <a:r>
              <a:rPr sz="1100" spc="12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set</a:t>
            </a:r>
            <a:endParaRPr sz="1100" dirty="0">
              <a:cs typeface="PMingLiU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4E052-D770-4F09-A0C7-458824A897DD}"/>
              </a:ext>
            </a:extLst>
          </p:cNvPr>
          <p:cNvSpPr txBox="1"/>
          <p:nvPr/>
        </p:nvSpPr>
        <p:spPr>
          <a:xfrm>
            <a:off x="1695450" y="848481"/>
            <a:ext cx="1752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spc="75" dirty="0">
                <a:cs typeface="PMingLiU"/>
              </a:rPr>
              <a:t>All observations</a:t>
            </a:r>
            <a:endParaRPr lang="en-GB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F833A-4017-41B7-8E13-9CAF6474D85E}"/>
              </a:ext>
            </a:extLst>
          </p:cNvPr>
          <p:cNvSpPr txBox="1"/>
          <p:nvPr/>
        </p:nvSpPr>
        <p:spPr>
          <a:xfrm>
            <a:off x="743577" y="1407314"/>
            <a:ext cx="1219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spc="75" dirty="0">
                <a:cs typeface="PMingLiU"/>
              </a:rPr>
              <a:t>Training subset</a:t>
            </a:r>
            <a:endParaRPr lang="en-GB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80E77F-0665-49E9-B9B8-6E0ADE69F8B5}"/>
              </a:ext>
            </a:extLst>
          </p:cNvPr>
          <p:cNvSpPr txBox="1"/>
          <p:nvPr/>
        </p:nvSpPr>
        <p:spPr>
          <a:xfrm>
            <a:off x="2689052" y="1426202"/>
            <a:ext cx="1368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spc="75" dirty="0">
                <a:cs typeface="PMingLiU"/>
              </a:rPr>
              <a:t>Validation subset</a:t>
            </a:r>
            <a:endParaRPr lang="en-GB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889" y="211465"/>
            <a:ext cx="21037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Example: </a:t>
            </a:r>
            <a:r>
              <a:rPr spc="-25" dirty="0">
                <a:latin typeface="+mn-lt"/>
              </a:rPr>
              <a:t>automobile</a:t>
            </a:r>
            <a:r>
              <a:rPr spc="80" dirty="0">
                <a:latin typeface="+mn-lt"/>
              </a:rPr>
              <a:t> </a:t>
            </a:r>
            <a:r>
              <a:rPr spc="5" dirty="0">
                <a:latin typeface="+mn-lt"/>
              </a:rPr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524800"/>
            <a:ext cx="4114800" cy="9109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80" dirty="0">
                <a:cs typeface="PMingLiU"/>
              </a:rPr>
              <a:t>Want to </a:t>
            </a:r>
            <a:r>
              <a:rPr sz="1100" spc="60" dirty="0">
                <a:cs typeface="PMingLiU"/>
              </a:rPr>
              <a:t>compare </a:t>
            </a:r>
            <a:r>
              <a:rPr sz="1100" spc="50" dirty="0">
                <a:cs typeface="PMingLiU"/>
              </a:rPr>
              <a:t>linear </a:t>
            </a:r>
            <a:r>
              <a:rPr sz="1100" spc="40" dirty="0">
                <a:cs typeface="PMingLiU"/>
              </a:rPr>
              <a:t>vs </a:t>
            </a:r>
            <a:r>
              <a:rPr sz="1100" spc="50" dirty="0">
                <a:cs typeface="PMingLiU"/>
              </a:rPr>
              <a:t>higher-order </a:t>
            </a:r>
            <a:r>
              <a:rPr sz="1100" spc="55" dirty="0">
                <a:cs typeface="PMingLiU"/>
              </a:rPr>
              <a:t>polynomial </a:t>
            </a:r>
            <a:r>
              <a:rPr sz="1100" spc="75" dirty="0">
                <a:cs typeface="PMingLiU"/>
              </a:rPr>
              <a:t>terms 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linear</a:t>
            </a:r>
            <a:r>
              <a:rPr sz="1100" spc="8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regression</a:t>
            </a:r>
            <a:endParaRPr sz="1100">
              <a:cs typeface="PMingLiU"/>
            </a:endParaRPr>
          </a:p>
          <a:p>
            <a:pPr marL="144780" marR="48895" indent="-132715">
              <a:lnSpc>
                <a:spcPct val="102600"/>
              </a:lnSpc>
              <a:spcBef>
                <a:spcPts val="280"/>
              </a:spcBef>
              <a:buClr>
                <a:srgbClr val="3333B2"/>
              </a:buClr>
              <a:buSzPct val="90909"/>
              <a:buFont typeface="Arial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randomly </a:t>
            </a:r>
            <a:r>
              <a:rPr sz="1100" spc="55" dirty="0">
                <a:cs typeface="PMingLiU"/>
              </a:rPr>
              <a:t>split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392 </a:t>
            </a:r>
            <a:r>
              <a:rPr sz="1100" spc="50" dirty="0">
                <a:cs typeface="PMingLiU"/>
              </a:rPr>
              <a:t>observations </a:t>
            </a:r>
            <a:r>
              <a:rPr sz="1100" spc="55" dirty="0">
                <a:cs typeface="PMingLiU"/>
              </a:rPr>
              <a:t>into </a:t>
            </a:r>
            <a:r>
              <a:rPr sz="1100" spc="45" dirty="0">
                <a:cs typeface="PMingLiU"/>
              </a:rPr>
              <a:t>two </a:t>
            </a:r>
            <a:r>
              <a:rPr sz="1100" spc="50" dirty="0">
                <a:cs typeface="PMingLiU"/>
              </a:rPr>
              <a:t>sets, </a:t>
            </a:r>
            <a:r>
              <a:rPr sz="1100" spc="85" dirty="0">
                <a:cs typeface="PMingLiU"/>
              </a:rPr>
              <a:t>a  </a:t>
            </a:r>
            <a:r>
              <a:rPr sz="1100" spc="65" dirty="0">
                <a:cs typeface="PMingLiU"/>
              </a:rPr>
              <a:t>training </a:t>
            </a:r>
            <a:r>
              <a:rPr sz="1100" spc="60" dirty="0">
                <a:cs typeface="PMingLiU"/>
              </a:rPr>
              <a:t>set </a:t>
            </a:r>
            <a:r>
              <a:rPr sz="1100" spc="55" dirty="0">
                <a:cs typeface="PMingLiU"/>
              </a:rPr>
              <a:t>containing </a:t>
            </a:r>
            <a:r>
              <a:rPr sz="1100" spc="25" dirty="0">
                <a:cs typeface="PMingLiU"/>
              </a:rPr>
              <a:t>196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points, </a:t>
            </a:r>
            <a:r>
              <a:rPr sz="1100" spc="85" dirty="0">
                <a:cs typeface="PMingLiU"/>
              </a:rPr>
              <a:t>and a  </a:t>
            </a:r>
            <a:r>
              <a:rPr sz="1100" spc="55" dirty="0">
                <a:cs typeface="PMingLiU"/>
              </a:rPr>
              <a:t>validation </a:t>
            </a:r>
            <a:r>
              <a:rPr sz="1100" spc="60" dirty="0">
                <a:cs typeface="PMingLiU"/>
              </a:rPr>
              <a:t>set </a:t>
            </a:r>
            <a:r>
              <a:rPr sz="1100" spc="55" dirty="0">
                <a:cs typeface="PMingLiU"/>
              </a:rPr>
              <a:t>containing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remaining </a:t>
            </a:r>
            <a:r>
              <a:rPr sz="1100" spc="25" dirty="0">
                <a:cs typeface="PMingLiU"/>
              </a:rPr>
              <a:t>196</a:t>
            </a:r>
            <a:r>
              <a:rPr sz="1100" spc="16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observations.</a:t>
            </a:r>
            <a:endParaRPr sz="1100">
              <a:cs typeface="PMingLiU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01776" y="3140346"/>
            <a:ext cx="34067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i="1" spc="25" dirty="0">
                <a:cs typeface="Times New Roman"/>
              </a:rPr>
              <a:t>Left </a:t>
            </a:r>
            <a:r>
              <a:rPr sz="1000" i="1" dirty="0">
                <a:cs typeface="Times New Roman"/>
              </a:rPr>
              <a:t>panel </a:t>
            </a:r>
            <a:r>
              <a:rPr sz="1000" i="1" spc="5" dirty="0">
                <a:cs typeface="Times New Roman"/>
              </a:rPr>
              <a:t>shows single split; </a:t>
            </a:r>
            <a:r>
              <a:rPr sz="1000" i="1" spc="10" dirty="0">
                <a:cs typeface="Times New Roman"/>
              </a:rPr>
              <a:t>right </a:t>
            </a:r>
            <a:r>
              <a:rPr sz="1000" i="1" dirty="0">
                <a:cs typeface="Times New Roman"/>
              </a:rPr>
              <a:t>panel </a:t>
            </a:r>
            <a:r>
              <a:rPr sz="1000" i="1" spc="5" dirty="0">
                <a:cs typeface="Times New Roman"/>
              </a:rPr>
              <a:t>shows </a:t>
            </a:r>
            <a:r>
              <a:rPr sz="1000" i="1" spc="20" dirty="0">
                <a:cs typeface="Times New Roman"/>
              </a:rPr>
              <a:t>multiple</a:t>
            </a:r>
            <a:r>
              <a:rPr sz="1000" i="1" spc="195" dirty="0">
                <a:cs typeface="Times New Roman"/>
              </a:rPr>
              <a:t> </a:t>
            </a:r>
            <a:r>
              <a:rPr sz="1000" i="1" spc="15" dirty="0">
                <a:cs typeface="Times New Roman"/>
              </a:rPr>
              <a:t>splits</a:t>
            </a:r>
            <a:endParaRPr sz="1000">
              <a:cs typeface="Times New Roman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44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8B731B8C-D1E9-47E1-BE15-176F38B9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55360"/>
            <a:ext cx="3656965" cy="14700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3590</Words>
  <Application>Microsoft Office PowerPoint</Application>
  <PresentationFormat>Custom</PresentationFormat>
  <Paragraphs>438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Meiryo</vt:lpstr>
      <vt:lpstr>PMingLiU</vt:lpstr>
      <vt:lpstr>Arial</vt:lpstr>
      <vt:lpstr>Calibri</vt:lpstr>
      <vt:lpstr>Cambria</vt:lpstr>
      <vt:lpstr>Georgia</vt:lpstr>
      <vt:lpstr>Times New Roman</vt:lpstr>
      <vt:lpstr>Office Theme</vt:lpstr>
      <vt:lpstr>Statistical Analysis for  Data Science C7081</vt:lpstr>
      <vt:lpstr>05: Cross validation and bootstrapping</vt:lpstr>
      <vt:lpstr>Cross-validation and the Bootstrap</vt:lpstr>
      <vt:lpstr>Training Error versus Test error</vt:lpstr>
      <vt:lpstr>Training- versus Test-Set Performance</vt:lpstr>
      <vt:lpstr>More on prediction-error estimates</vt:lpstr>
      <vt:lpstr>Validation-set approach</vt:lpstr>
      <vt:lpstr>The Validation process</vt:lpstr>
      <vt:lpstr>Example: automobile data</vt:lpstr>
      <vt:lpstr>Drawbacks of validation set approach</vt:lpstr>
      <vt:lpstr>K-fold Cross-validation</vt:lpstr>
      <vt:lpstr>K-fold Cross-validation in detail</vt:lpstr>
      <vt:lpstr>The details</vt:lpstr>
      <vt:lpstr>A nice special case!</vt:lpstr>
      <vt:lpstr>PowerPoint Presentation</vt:lpstr>
      <vt:lpstr>PowerPoint Presentation</vt:lpstr>
      <vt:lpstr>Other issues with Cross-validation</vt:lpstr>
      <vt:lpstr>Cross-Validation for Classification Problems</vt:lpstr>
      <vt:lpstr>Cross-Validation for Classification Problems</vt:lpstr>
      <vt:lpstr>Cross-validation: right and wrong</vt:lpstr>
      <vt:lpstr>PowerPoint Presentation</vt:lpstr>
      <vt:lpstr>The Wrong and Right Way</vt:lpstr>
      <vt:lpstr>PowerPoint Presentation</vt:lpstr>
      <vt:lpstr>PowerPoint Presentation</vt:lpstr>
      <vt:lpstr>The Bootstrap</vt:lpstr>
      <vt:lpstr>Where does the name came from?</vt:lpstr>
      <vt:lpstr>Where does the name came from?</vt:lpstr>
      <vt:lpstr>A simple example</vt:lpstr>
      <vt:lpstr>A simple example</vt:lpstr>
      <vt:lpstr>A simple example</vt:lpstr>
      <vt:lpstr>A simple example</vt:lpstr>
      <vt:lpstr>A simple example</vt:lpstr>
      <vt:lpstr>A simple example</vt:lpstr>
      <vt:lpstr>Results</vt:lpstr>
      <vt:lpstr>Now back to the real world</vt:lpstr>
      <vt:lpstr>Now back to the real world</vt:lpstr>
      <vt:lpstr>Example with just 3 observations</vt:lpstr>
      <vt:lpstr>PowerPoint Presentation</vt:lpstr>
      <vt:lpstr>PowerPoint Presentation</vt:lpstr>
      <vt:lpstr>A general picture for the bootstrap</vt:lpstr>
      <vt:lpstr>The bootstrap in general</vt:lpstr>
      <vt:lpstr>Other uses of the bootstrap</vt:lpstr>
      <vt:lpstr>Can the bootstrap estimate prediction error?</vt:lpstr>
      <vt:lpstr>Can the bootstrap estimate prediction error?</vt:lpstr>
      <vt:lpstr>Removing the overlap</vt:lpstr>
      <vt:lpstr>Pre-validation</vt:lpstr>
      <vt:lpstr>Motivating example</vt:lpstr>
      <vt:lpstr>Results</vt:lpstr>
      <vt:lpstr>Idea behind Pre-validation</vt:lpstr>
      <vt:lpstr>Pre-validation process</vt:lpstr>
      <vt:lpstr>Pre-validation in detail for this example</vt:lpstr>
      <vt:lpstr>The Bootstrap versus Permutation tests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for  Data Science C7081</dc:title>
  <cp:lastModifiedBy>Ed Harris</cp:lastModifiedBy>
  <cp:revision>11</cp:revision>
  <dcterms:created xsi:type="dcterms:W3CDTF">2020-09-17T10:02:08Z</dcterms:created>
  <dcterms:modified xsi:type="dcterms:W3CDTF">2021-09-26T08:48:37Z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2015-07-27T00:00:00Z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