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6" r:id="rId3"/>
    <p:sldId id="292" r:id="rId4"/>
    <p:sldId id="287" r:id="rId5"/>
    <p:sldId id="288" r:id="rId6"/>
    <p:sldId id="289" r:id="rId7"/>
    <p:sldId id="290" r:id="rId8"/>
    <p:sldId id="291" r:id="rId9"/>
  </p:sldIdLst>
  <p:sldSz cx="4610100" cy="3460750"/>
  <p:notesSz cx="4610100" cy="3460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88" d="100"/>
          <a:sy n="188" d="100"/>
        </p:scale>
        <p:origin x="816" y="1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2022-09-17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29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0099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2022-09-17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29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0099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2022-09-17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29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0099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2022-09-17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29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2022-09-17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29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54149" y="211465"/>
            <a:ext cx="1101801" cy="244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0099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7931" y="856397"/>
            <a:ext cx="3874236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2022-09-17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214228" y="3342078"/>
            <a:ext cx="313689" cy="10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29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statlearning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670" y="98857"/>
            <a:ext cx="3976947" cy="64568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n-GB" sz="2050" b="1" i="0" spc="-85" dirty="0">
                <a:solidFill>
                  <a:srgbClr val="0000FF"/>
                </a:solidFill>
                <a:latin typeface="+mn-lt"/>
                <a:cs typeface="Georgia"/>
              </a:rPr>
              <a:t>C7081 </a:t>
            </a:r>
            <a:r>
              <a:rPr sz="2050" b="1" i="0" spc="-35" dirty="0">
                <a:solidFill>
                  <a:srgbClr val="0000FF"/>
                </a:solidFill>
                <a:latin typeface="+mn-lt"/>
                <a:cs typeface="Georgia"/>
              </a:rPr>
              <a:t>Statistical</a:t>
            </a:r>
            <a:r>
              <a:rPr sz="2050" b="1" i="0" spc="170" dirty="0">
                <a:solidFill>
                  <a:srgbClr val="0000FF"/>
                </a:solidFill>
                <a:latin typeface="+mn-lt"/>
                <a:cs typeface="Georgia"/>
              </a:rPr>
              <a:t> </a:t>
            </a:r>
            <a:r>
              <a:rPr lang="en-GB" sz="2050" b="1" i="0" spc="-85" dirty="0">
                <a:solidFill>
                  <a:srgbClr val="0000FF"/>
                </a:solidFill>
                <a:latin typeface="+mn-lt"/>
                <a:cs typeface="Georgia"/>
              </a:rPr>
              <a:t>Analysis for </a:t>
            </a:r>
            <a:br>
              <a:rPr lang="en-GB" sz="2050" b="1" i="0" spc="-85" dirty="0">
                <a:solidFill>
                  <a:srgbClr val="0000FF"/>
                </a:solidFill>
                <a:latin typeface="+mn-lt"/>
                <a:cs typeface="Georgia"/>
              </a:rPr>
            </a:br>
            <a:r>
              <a:rPr lang="en-GB" sz="2050" b="1" i="0" spc="-85" dirty="0">
                <a:solidFill>
                  <a:srgbClr val="0000FF"/>
                </a:solidFill>
                <a:latin typeface="+mn-lt"/>
                <a:cs typeface="Georgia"/>
              </a:rPr>
              <a:t>Data Science</a:t>
            </a:r>
            <a:endParaRPr sz="2050" dirty="0">
              <a:latin typeface="+mn-lt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18016" y="843766"/>
            <a:ext cx="938956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GB" sz="1100" i="1" spc="20" dirty="0">
                <a:cs typeface="Palatino Linotype"/>
              </a:rPr>
              <a:t>Ed Harris</a:t>
            </a:r>
          </a:p>
        </p:txBody>
      </p:sp>
      <p:pic>
        <p:nvPicPr>
          <p:cNvPr id="1028" name="Picture 4" descr="aerial view of two harvesters on brown field">
            <a:extLst>
              <a:ext uri="{FF2B5EF4-FFF2-40B4-BE49-F238E27FC236}">
                <a16:creationId xmlns:a16="http://schemas.microsoft.com/office/drawing/2014/main" id="{D456B97F-E656-4A43-9C2C-8B28167B6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928" y="1160827"/>
            <a:ext cx="1544368" cy="123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ite and purple flowers in tilt shift lens">
            <a:extLst>
              <a:ext uri="{FF2B5EF4-FFF2-40B4-BE49-F238E27FC236}">
                <a16:creationId xmlns:a16="http://schemas.microsoft.com/office/drawing/2014/main" id="{72C35FBE-A262-4E12-9DFD-B7187BE79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52" y="2003682"/>
            <a:ext cx="823475" cy="123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E152185-F7BD-1289-BC5B-37CB91CAE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8" t="7387" r="12370" b="10070"/>
          <a:stretch/>
        </p:blipFill>
        <p:spPr bwMode="auto">
          <a:xfrm>
            <a:off x="82951" y="45542"/>
            <a:ext cx="658593" cy="76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1876936" y="2016018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9304" y="2126603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2938" y="2136970"/>
            <a:ext cx="170815" cy="3422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1225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106680">
              <a:lnSpc>
                <a:spcPts val="1225"/>
              </a:lnSpc>
            </a:pPr>
            <a:r>
              <a:rPr sz="1100" b="1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1897" y="2462965"/>
            <a:ext cx="240029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650" spc="15" baseline="-35353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187" baseline="-3535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84844" y="2306302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9266" y="2783201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9465" y="2451445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4495" y="1196975"/>
            <a:ext cx="1798356" cy="18249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7577" y="2155397"/>
            <a:ext cx="123189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</a:pPr>
            <a:r>
              <a:rPr sz="1650" spc="-157" baseline="-22727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100" spc="-10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8112" y="1690016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6388" y="2307445"/>
            <a:ext cx="64769" cy="56007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875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85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8441" y="1400881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8361" y="1367476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5540" y="2363897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79525" y="2020621"/>
            <a:ext cx="457834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330200" algn="l"/>
              </a:tabLst>
            </a:pPr>
            <a:r>
              <a:rPr sz="1650" spc="15" baseline="2525" dirty="0">
                <a:solidFill>
                  <a:srgbClr val="FF0000"/>
                </a:solidFill>
                <a:latin typeface="Arial"/>
                <a:cs typeface="Arial"/>
              </a:rPr>
              <a:t>•	</a:t>
            </a:r>
            <a:r>
              <a:rPr sz="1650" spc="-60" baseline="-12626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100" spc="-4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42875" y="1852439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8403" y="1900824"/>
            <a:ext cx="66802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650" spc="-75" baseline="-505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75" baseline="-20202" dirty="0">
                <a:solidFill>
                  <a:srgbClr val="FF0000"/>
                </a:solidFill>
                <a:latin typeface="Arial"/>
                <a:cs typeface="Arial"/>
              </a:rPr>
              <a:t>• </a:t>
            </a: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 </a:t>
            </a:r>
            <a:r>
              <a:rPr sz="1650" spc="-157" baseline="32828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157" baseline="7575" dirty="0">
                <a:solidFill>
                  <a:srgbClr val="FF0000"/>
                </a:solidFill>
                <a:latin typeface="Arial"/>
                <a:cs typeface="Arial"/>
              </a:rPr>
              <a:t>• </a:t>
            </a:r>
            <a:r>
              <a:rPr sz="1650" spc="15" baseline="25252" dirty="0">
                <a:solidFill>
                  <a:srgbClr val="FF0000"/>
                </a:solidFill>
                <a:latin typeface="Arial"/>
                <a:cs typeface="Arial"/>
              </a:rPr>
              <a:t>• </a:t>
            </a:r>
            <a:r>
              <a:rPr sz="1650" spc="-44" baseline="2525" dirty="0">
                <a:solidFill>
                  <a:srgbClr val="FF0000"/>
                </a:solidFill>
                <a:latin typeface="Arial"/>
                <a:cs typeface="Arial"/>
              </a:rPr>
              <a:t>••</a:t>
            </a:r>
            <a:r>
              <a:rPr sz="1650" spc="52" baseline="25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spc="15" baseline="-757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650" baseline="-7575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19617" y="1414705"/>
            <a:ext cx="125730" cy="4781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62230">
              <a:lnSpc>
                <a:spcPct val="100000"/>
              </a:lnSpc>
              <a:spcBef>
                <a:spcPts val="885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97676" y="1891605"/>
            <a:ext cx="50038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320040" algn="l"/>
              </a:tabLst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	</a:t>
            </a:r>
            <a:r>
              <a:rPr sz="1100" spc="-1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165" baseline="-20202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165" baseline="252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165" baseline="-17676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650" baseline="-17676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33380" y="1907738"/>
            <a:ext cx="97155" cy="47942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56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35466" y="2401909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44907" y="1928468"/>
            <a:ext cx="300990" cy="49784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100" spc="-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spc="15" baseline="-20202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277" baseline="-2020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spc="15" baseline="505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650" baseline="5050">
              <a:latin typeface="Arial"/>
              <a:cs typeface="Arial"/>
            </a:endParaRPr>
          </a:p>
          <a:p>
            <a:pPr marL="172720">
              <a:lnSpc>
                <a:spcPct val="100000"/>
              </a:lnSpc>
              <a:spcBef>
                <a:spcPts val="540"/>
              </a:spcBef>
            </a:pPr>
            <a:r>
              <a:rPr sz="1650" spc="-52" baseline="-757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100" spc="-3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26" name="Picture 4" descr="The Beneficial Hover Fly - How To Use Hover Flies In Gardens">
            <a:extLst>
              <a:ext uri="{FF2B5EF4-FFF2-40B4-BE49-F238E27FC236}">
                <a16:creationId xmlns:a16="http://schemas.microsoft.com/office/drawing/2014/main" id="{65FECB36-BA53-E048-A6C8-6AF2E4D41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923" y="2119659"/>
            <a:ext cx="1202154" cy="90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0655" y="159607"/>
            <a:ext cx="254635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n-GB" sz="2050" b="1" i="0" spc="-35" dirty="0">
                <a:solidFill>
                  <a:srgbClr val="0000FF"/>
                </a:solidFill>
                <a:latin typeface="+mn-lt"/>
                <a:cs typeface="Georgia"/>
              </a:rPr>
              <a:t>Module overview</a:t>
            </a:r>
            <a:endParaRPr sz="2050" dirty="0">
              <a:latin typeface="+mn-lt"/>
              <a:cs typeface="Georgi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8C6F2E-2F19-4CC2-BAA7-52F10933B1B7}"/>
              </a:ext>
            </a:extLst>
          </p:cNvPr>
          <p:cNvSpPr txBox="1"/>
          <p:nvPr/>
        </p:nvSpPr>
        <p:spPr>
          <a:xfrm>
            <a:off x="114300" y="663575"/>
            <a:ext cx="4495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</a:rPr>
              <a:t>“I am always ready to learn although I do not always like being taught."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F9A2CD-36EC-4C26-8EA6-A281FBCBB804}"/>
              </a:ext>
            </a:extLst>
          </p:cNvPr>
          <p:cNvSpPr txBox="1"/>
          <p:nvPr/>
        </p:nvSpPr>
        <p:spPr>
          <a:xfrm>
            <a:off x="171450" y="1654175"/>
            <a:ext cx="23871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dirty="0">
                <a:solidFill>
                  <a:srgbClr val="000000"/>
                </a:solidFill>
              </a:rPr>
              <a:t>-</a:t>
            </a:r>
            <a:r>
              <a:rPr lang="en-GB" b="0" i="0" dirty="0">
                <a:solidFill>
                  <a:srgbClr val="000000"/>
                </a:solidFill>
                <a:effectLst/>
              </a:rPr>
              <a:t>Winston Churchill</a:t>
            </a:r>
          </a:p>
        </p:txBody>
      </p:sp>
      <p:pic>
        <p:nvPicPr>
          <p:cNvPr id="3" name="Picture 2" descr="Opinion | An Antidote to Idiocy in 'Churchill' - The New York Times">
            <a:extLst>
              <a:ext uri="{FF2B5EF4-FFF2-40B4-BE49-F238E27FC236}">
                <a16:creationId xmlns:a16="http://schemas.microsoft.com/office/drawing/2014/main" id="{79B31506-4F5F-419C-90BC-41FF25EB3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1217016"/>
            <a:ext cx="1573846" cy="211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5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0655" y="159607"/>
            <a:ext cx="254635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n-GB" sz="2050" b="1" i="0" spc="-35" dirty="0">
                <a:solidFill>
                  <a:srgbClr val="0000FF"/>
                </a:solidFill>
                <a:latin typeface="+mn-lt"/>
                <a:cs typeface="Georgia"/>
              </a:rPr>
              <a:t>Module overview</a:t>
            </a:r>
            <a:endParaRPr sz="2050" dirty="0">
              <a:latin typeface="+mn-lt"/>
              <a:cs typeface="Georgi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1871F5-CF42-49EB-809C-13ADF1D4EFF0}"/>
              </a:ext>
            </a:extLst>
          </p:cNvPr>
          <p:cNvSpPr txBox="1"/>
          <p:nvPr/>
        </p:nvSpPr>
        <p:spPr>
          <a:xfrm>
            <a:off x="701307" y="892175"/>
            <a:ext cx="320504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Look at Module hub page</a:t>
            </a:r>
          </a:p>
          <a:p>
            <a:endParaRPr lang="en-GB" dirty="0"/>
          </a:p>
          <a:p>
            <a:r>
              <a:rPr lang="en-GB" dirty="0"/>
              <a:t>Translate module descriptor doc</a:t>
            </a:r>
          </a:p>
          <a:p>
            <a:endParaRPr lang="en-GB" dirty="0"/>
          </a:p>
          <a:p>
            <a:r>
              <a:rPr lang="en-GB" dirty="0"/>
              <a:t>How will the module "work"?</a:t>
            </a:r>
          </a:p>
          <a:p>
            <a:endParaRPr lang="en-GB" dirty="0"/>
          </a:p>
          <a:p>
            <a:r>
              <a:rPr lang="en-GB" dirty="0"/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1825550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0655" y="159607"/>
            <a:ext cx="254635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n-GB" sz="2050" b="1" i="0" spc="-35" dirty="0">
                <a:solidFill>
                  <a:srgbClr val="0000FF"/>
                </a:solidFill>
                <a:latin typeface="+mn-lt"/>
                <a:cs typeface="Georgia"/>
              </a:rPr>
              <a:t>Module overview</a:t>
            </a:r>
            <a:endParaRPr sz="2050" dirty="0">
              <a:latin typeface="+mn-lt"/>
              <a:cs typeface="Georgi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1871F5-CF42-49EB-809C-13ADF1D4EFF0}"/>
              </a:ext>
            </a:extLst>
          </p:cNvPr>
          <p:cNvSpPr txBox="1"/>
          <p:nvPr/>
        </p:nvSpPr>
        <p:spPr>
          <a:xfrm>
            <a:off x="857250" y="815975"/>
            <a:ext cx="284642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Look at Module hub page</a:t>
            </a:r>
          </a:p>
          <a:p>
            <a:endParaRPr lang="en-GB" dirty="0"/>
          </a:p>
          <a:p>
            <a:r>
              <a:rPr lang="en-GB" dirty="0"/>
              <a:t>- Documents</a:t>
            </a:r>
          </a:p>
          <a:p>
            <a:endParaRPr lang="en-GB" dirty="0"/>
          </a:p>
          <a:p>
            <a:r>
              <a:rPr lang="en-GB" dirty="0"/>
              <a:t>- Information dissemination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4748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0655" y="159607"/>
            <a:ext cx="254635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n-GB" sz="2050" b="1" i="0" spc="-35" dirty="0">
                <a:solidFill>
                  <a:srgbClr val="0000FF"/>
                </a:solidFill>
                <a:latin typeface="+mn-lt"/>
                <a:cs typeface="Georgia"/>
              </a:rPr>
              <a:t>Module overview</a:t>
            </a:r>
            <a:endParaRPr sz="2050" dirty="0">
              <a:latin typeface="+mn-lt"/>
              <a:cs typeface="Georgi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1871F5-CF42-49EB-809C-13ADF1D4EFF0}"/>
              </a:ext>
            </a:extLst>
          </p:cNvPr>
          <p:cNvSpPr txBox="1"/>
          <p:nvPr/>
        </p:nvSpPr>
        <p:spPr>
          <a:xfrm>
            <a:off x="628650" y="892175"/>
            <a:ext cx="320504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Translate module descriptor doc</a:t>
            </a:r>
          </a:p>
          <a:p>
            <a:endParaRPr lang="en-GB" dirty="0"/>
          </a:p>
          <a:p>
            <a:r>
              <a:rPr lang="en-GB" dirty="0"/>
              <a:t>- Description</a:t>
            </a:r>
          </a:p>
          <a:p>
            <a:endParaRPr lang="en-GB" dirty="0"/>
          </a:p>
          <a:p>
            <a:r>
              <a:rPr lang="en-GB" dirty="0"/>
              <a:t>- Learning outcomes</a:t>
            </a:r>
          </a:p>
          <a:p>
            <a:endParaRPr lang="en-GB" dirty="0"/>
          </a:p>
          <a:p>
            <a:r>
              <a:rPr lang="en-GB" dirty="0"/>
              <a:t>- Reading list</a:t>
            </a:r>
          </a:p>
        </p:txBody>
      </p:sp>
    </p:spTree>
    <p:extLst>
      <p:ext uri="{BB962C8B-B14F-4D97-AF65-F5344CB8AC3E}">
        <p14:creationId xmlns:p14="http://schemas.microsoft.com/office/powerpoint/2010/main" val="1653344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0655" y="159607"/>
            <a:ext cx="254635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n-GB" sz="2050" b="1" i="0" spc="-35" dirty="0">
                <a:solidFill>
                  <a:srgbClr val="0000FF"/>
                </a:solidFill>
                <a:latin typeface="+mn-lt"/>
                <a:cs typeface="Georgia"/>
              </a:rPr>
              <a:t>Module overview</a:t>
            </a:r>
            <a:endParaRPr sz="2050" dirty="0">
              <a:latin typeface="+mn-lt"/>
              <a:cs typeface="Georgi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1871F5-CF42-49EB-809C-13ADF1D4EFF0}"/>
              </a:ext>
            </a:extLst>
          </p:cNvPr>
          <p:cNvSpPr txBox="1"/>
          <p:nvPr/>
        </p:nvSpPr>
        <p:spPr>
          <a:xfrm>
            <a:off x="704850" y="822920"/>
            <a:ext cx="334854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How will the module "work"?</a:t>
            </a:r>
          </a:p>
          <a:p>
            <a:endParaRPr lang="en-GB" dirty="0"/>
          </a:p>
          <a:p>
            <a:r>
              <a:rPr lang="en-GB" dirty="0"/>
              <a:t>- Schedule doc</a:t>
            </a:r>
          </a:p>
          <a:p>
            <a:endParaRPr lang="en-GB" dirty="0"/>
          </a:p>
          <a:p>
            <a:r>
              <a:rPr lang="en-GB" dirty="0"/>
              <a:t>- Live sessions / videos / readings </a:t>
            </a:r>
          </a:p>
          <a:p>
            <a:endParaRPr lang="en-GB" dirty="0"/>
          </a:p>
          <a:p>
            <a:r>
              <a:rPr lang="en-GB" dirty="0"/>
              <a:t>- Problems</a:t>
            </a:r>
          </a:p>
        </p:txBody>
      </p:sp>
    </p:spTree>
    <p:extLst>
      <p:ext uri="{BB962C8B-B14F-4D97-AF65-F5344CB8AC3E}">
        <p14:creationId xmlns:p14="http://schemas.microsoft.com/office/powerpoint/2010/main" val="137674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0655" y="159607"/>
            <a:ext cx="254635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n-GB" sz="2050" b="1" i="0" spc="-35" dirty="0">
                <a:solidFill>
                  <a:srgbClr val="0000FF"/>
                </a:solidFill>
                <a:latin typeface="+mn-lt"/>
                <a:cs typeface="Georgia"/>
              </a:rPr>
              <a:t>Module overview</a:t>
            </a:r>
            <a:endParaRPr sz="2050" dirty="0">
              <a:latin typeface="+mn-lt"/>
              <a:cs typeface="Georgi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1871F5-CF42-49EB-809C-13ADF1D4EFF0}"/>
              </a:ext>
            </a:extLst>
          </p:cNvPr>
          <p:cNvSpPr txBox="1"/>
          <p:nvPr/>
        </p:nvSpPr>
        <p:spPr>
          <a:xfrm>
            <a:off x="704850" y="1044575"/>
            <a:ext cx="18925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Assessment</a:t>
            </a:r>
          </a:p>
          <a:p>
            <a:endParaRPr lang="en-GB" dirty="0"/>
          </a:p>
          <a:p>
            <a:r>
              <a:rPr lang="en-GB" dirty="0"/>
              <a:t>- Assignment brief</a:t>
            </a:r>
          </a:p>
        </p:txBody>
      </p:sp>
    </p:spTree>
    <p:extLst>
      <p:ext uri="{BB962C8B-B14F-4D97-AF65-F5344CB8AC3E}">
        <p14:creationId xmlns:p14="http://schemas.microsoft.com/office/powerpoint/2010/main" val="29781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0655" y="159607"/>
            <a:ext cx="254635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n-GB" sz="2050" b="1" i="0" spc="-35" dirty="0">
                <a:solidFill>
                  <a:srgbClr val="0000FF"/>
                </a:solidFill>
                <a:latin typeface="+mn-lt"/>
                <a:cs typeface="Georgia"/>
              </a:rPr>
              <a:t>Module overview</a:t>
            </a:r>
            <a:endParaRPr sz="2050" dirty="0">
              <a:latin typeface="+mn-lt"/>
              <a:cs typeface="Georgi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91DBE0-E226-4249-8068-8DA9BEA86445}"/>
              </a:ext>
            </a:extLst>
          </p:cNvPr>
          <p:cNvSpPr txBox="1"/>
          <p:nvPr/>
        </p:nvSpPr>
        <p:spPr>
          <a:xfrm>
            <a:off x="2335489" y="1024532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hlinkClick r:id="rId2"/>
              </a:rPr>
              <a:t>Available free</a:t>
            </a:r>
          </a:p>
          <a:p>
            <a:pPr algn="ctr"/>
            <a:r>
              <a:rPr lang="en-GB">
                <a:hlinkClick r:id="rId2"/>
              </a:rPr>
              <a:t>from the authors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B327AB-BDC6-4922-AFE7-86737D658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52" y="739775"/>
            <a:ext cx="1552892" cy="233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44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8050</TotalTime>
  <Words>147</Words>
  <Application>Microsoft Office PowerPoint</Application>
  <PresentationFormat>Custom</PresentationFormat>
  <Paragraphs>68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</vt:lpstr>
      <vt:lpstr>Georgia</vt:lpstr>
      <vt:lpstr>Office Theme</vt:lpstr>
      <vt:lpstr>C7081 Statistical Analysis for  Data Science</vt:lpstr>
      <vt:lpstr>Module overview</vt:lpstr>
      <vt:lpstr>Module overview</vt:lpstr>
      <vt:lpstr>Module overview</vt:lpstr>
      <vt:lpstr>Module overview</vt:lpstr>
      <vt:lpstr>Module overview</vt:lpstr>
      <vt:lpstr>Module overview</vt:lpstr>
      <vt:lpstr>Module overview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Learning</dc:title>
  <cp:lastModifiedBy>Ed Harris</cp:lastModifiedBy>
  <cp:revision>17</cp:revision>
  <dcterms:created xsi:type="dcterms:W3CDTF">2020-09-17T09:52:20Z</dcterms:created>
  <dcterms:modified xsi:type="dcterms:W3CDTF">2022-09-19T21:08:48Z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2015-07-23T00:00:00Z</vt:filetime>
  </property>
  <property fmtid="{D5CDD505-2E9C-101B-9397-08002B2CF9AE}" pid="3" name="Creator">
    <vt:lpwstr>LaTeX with Beamer class version 3.26</vt:lpwstr>
  </property>
  <property fmtid="{D5CDD505-2E9C-101B-9397-08002B2CF9AE}" pid="4" name="LastSaved">
    <vt:filetime>2020-09-17T00:00:00Z</vt:filetime>
  </property>
</Properties>
</file>