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84" r:id="rId11"/>
    <p:sldId id="267" r:id="rId12"/>
    <p:sldId id="286" r:id="rId13"/>
    <p:sldId id="285" r:id="rId14"/>
    <p:sldId id="282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2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29990B4-718D-447F-BF1A-7AB484A66CB1}" type="datetimeFigureOut">
              <a:rPr lang="en-GB" smtClean="0"/>
              <a:pPr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AA91D20-2A98-4B66-98DB-CD625980898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2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Consolas" panose="020B0609020204030204" pitchFamily="49" charset="0"/>
          <a:ea typeface="+mj-ea"/>
          <a:cs typeface="Consolas" panose="020B0609020204030204" pitchFamily="49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harper-adams.ac.uk/course/view.php?id=5826" TargetMode="External"/><Relationship Id="rId2" Type="http://schemas.openxmlformats.org/officeDocument/2006/relationships/hyperlink" Target="https://www.harper-adams.ac.uk/courses/postgraduate/201194/data-science-for-global-agriculture-food-and-environ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atloff/R-vs.-Python-for-Data-Scienc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tloff/R-vs.-Python-for-Data-Scienc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bit.ly/3kgWxK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sgarage.netlify.app/bootcamp/3.2-m3-rmarkdow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adams_data" TargetMode="External"/><Relationship Id="rId2" Type="http://schemas.openxmlformats.org/officeDocument/2006/relationships/hyperlink" Target="https://twitter.com/EdHarris90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.uk/citations?hl=en&amp;user=OM4ikjsAAAAJ&amp;view_op=list_works&amp;sortby=pubdate" TargetMode="External"/><Relationship Id="rId4" Type="http://schemas.openxmlformats.org/officeDocument/2006/relationships/hyperlink" Target="mailto:eharris@harper-adams.ac.u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slack.com/t/harper-adams-rug/shared_invite/zt-azcm9z6s-WsY9JXvAs8DW1DLQuU3USg" TargetMode="External"/><Relationship Id="rId2" Type="http://schemas.openxmlformats.org/officeDocument/2006/relationships/hyperlink" Target="https://join.slack.com/t/ha-eda-party/shared_invite/zt-hj4siab9-0eC1qEoblYnU2upLkpszW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kiXy5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53844"/>
            <a:ext cx="10363200" cy="136627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MSc</a:t>
            </a:r>
            <a:r>
              <a:rPr lang="en-US" dirty="0"/>
              <a:t> in Data Science for Global</a:t>
            </a:r>
            <a:br>
              <a:rPr lang="en-US" dirty="0"/>
            </a:br>
            <a:r>
              <a:rPr lang="en-US" dirty="0"/>
              <a:t>Agriculture, Food &amp; Environment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0584"/>
            <a:ext cx="9144000" cy="16557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Course introduction</a:t>
            </a:r>
          </a:p>
          <a:p>
            <a:pPr marL="0" lvl="0" indent="0">
              <a:buNone/>
            </a:pPr>
            <a:br>
              <a:rPr sz="2400" dirty="0"/>
            </a:br>
            <a:r>
              <a:rPr sz="2400" dirty="0"/>
              <a:t>Dr. Ed Harris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 # Why are we here?</a:t>
            </a:r>
            <a:br>
              <a:rPr dirty="0"/>
            </a:br>
            <a:endParaRPr dirty="0"/>
          </a:p>
          <a:p>
            <a:pPr lvl="1"/>
            <a:r>
              <a:rPr lang="en-GB" dirty="0"/>
              <a:t> </a:t>
            </a:r>
            <a:r>
              <a:rPr lang="en-GB" dirty="0">
                <a:hlinkClick r:id="rId2"/>
              </a:rPr>
              <a:t>Course schedule (timetable) </a:t>
            </a:r>
            <a:endParaRPr lang="en-GB" dirty="0"/>
          </a:p>
          <a:p>
            <a:pPr lvl="1"/>
            <a:endParaRPr lang="en-GB" dirty="0">
              <a:hlinkClick r:id="rId3"/>
            </a:endParaRPr>
          </a:p>
          <a:p>
            <a:pPr lvl="1"/>
            <a:r>
              <a:rPr lang="en-GB" dirty="0">
                <a:hlinkClick r:id="rId3"/>
              </a:rPr>
              <a:t> Mention Moodle (the Hub)</a:t>
            </a:r>
            <a:endParaRPr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93012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 # Why are we here?</a:t>
            </a:r>
            <a:br>
              <a:rPr dirty="0"/>
            </a:br>
            <a:endParaRPr dirty="0"/>
          </a:p>
          <a:p>
            <a:pPr lvl="1"/>
            <a:r>
              <a:rPr lang="en-GB" dirty="0"/>
              <a:t> </a:t>
            </a:r>
            <a:r>
              <a:rPr dirty="0"/>
              <a:t>Har</a:t>
            </a:r>
            <a:r>
              <a:rPr lang="en-GB" dirty="0"/>
              <a:t>d</a:t>
            </a:r>
            <a:r>
              <a:rPr dirty="0"/>
              <a:t>ware or software questions, resources?</a:t>
            </a:r>
            <a:br>
              <a:rPr dirty="0"/>
            </a:br>
            <a:endParaRPr dirty="0"/>
          </a:p>
          <a:p>
            <a:pPr lvl="1"/>
            <a:r>
              <a:rPr lang="en-GB" dirty="0"/>
              <a:t> </a:t>
            </a:r>
            <a:r>
              <a:rPr dirty="0"/>
              <a:t>(do) We need to talk about </a:t>
            </a:r>
            <a:r>
              <a:rPr strike="sngStrike" dirty="0"/>
              <a:t>Kevin</a:t>
            </a:r>
            <a:r>
              <a:rPr dirty="0"/>
              <a:t> Python</a:t>
            </a:r>
            <a:br>
              <a:rPr dirty="0"/>
            </a:br>
            <a:endParaRPr dirty="0"/>
          </a:p>
          <a:p>
            <a:pPr marL="0" lvl="0" indent="0">
              <a:buNone/>
            </a:pPr>
            <a:r>
              <a:rPr dirty="0">
                <a:hlinkClick r:id="rId2"/>
              </a:rPr>
              <a:t>Norm </a:t>
            </a:r>
            <a:r>
              <a:rPr dirty="0" err="1">
                <a:hlinkClick r:id="rId2"/>
              </a:rPr>
              <a:t>Matloff</a:t>
            </a:r>
            <a:r>
              <a:rPr dirty="0">
                <a:hlinkClick r:id="rId2"/>
              </a:rPr>
              <a:t> on R vs Python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F70DE-239A-6257-28F0-021E820B0073}"/>
              </a:ext>
            </a:extLst>
          </p:cNvPr>
          <p:cNvSpPr txBox="1"/>
          <p:nvPr/>
        </p:nvSpPr>
        <p:spPr>
          <a:xfrm>
            <a:off x="2693773" y="278027"/>
            <a:ext cx="69088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Computer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45458-B553-9E9F-DB19-9A3EDC1405F1}"/>
              </a:ext>
            </a:extLst>
          </p:cNvPr>
          <p:cNvSpPr txBox="1"/>
          <p:nvPr/>
        </p:nvSpPr>
        <p:spPr>
          <a:xfrm>
            <a:off x="673442" y="2303164"/>
            <a:ext cx="37698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Rough guidelines: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8 GB RAM (16 better)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Intel i7 (or better)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500GB HD or SSD (or more)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Windows (Mac or </a:t>
            </a:r>
            <a:r>
              <a:rPr lang="en-GB" sz="2400" dirty="0" err="1">
                <a:solidFill>
                  <a:schemeClr val="bg1"/>
                </a:solidFill>
              </a:rPr>
              <a:t>linux</a:t>
            </a:r>
            <a:r>
              <a:rPr lang="en-GB" sz="2400" dirty="0">
                <a:solidFill>
                  <a:schemeClr val="bg1"/>
                </a:solidFill>
              </a:rPr>
              <a:t> fine)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396DF-C8EF-C860-89B0-3F7C4A7947FE}"/>
              </a:ext>
            </a:extLst>
          </p:cNvPr>
          <p:cNvSpPr txBox="1"/>
          <p:nvPr/>
        </p:nvSpPr>
        <p:spPr>
          <a:xfrm>
            <a:off x="5838568" y="1564500"/>
            <a:ext cx="61070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All work we can or will do can be accomplished in "the cloud", making your local hardware and software less important.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dirty="0" err="1">
                <a:solidFill>
                  <a:schemeClr val="bg1"/>
                </a:solidFill>
              </a:rPr>
              <a:t>Rstudio</a:t>
            </a:r>
            <a:r>
              <a:rPr lang="en-GB" sz="2400" dirty="0">
                <a:solidFill>
                  <a:schemeClr val="bg1"/>
                </a:solidFill>
              </a:rPr>
              <a:t> cloud (free time each month)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Google </a:t>
            </a:r>
            <a:r>
              <a:rPr lang="en-GB" sz="2400" dirty="0" err="1">
                <a:solidFill>
                  <a:schemeClr val="bg1"/>
                </a:solidFill>
              </a:rPr>
              <a:t>Colab</a:t>
            </a:r>
            <a:r>
              <a:rPr lang="en-GB" sz="2400" dirty="0">
                <a:solidFill>
                  <a:schemeClr val="bg1"/>
                </a:solidFill>
              </a:rPr>
              <a:t> (free)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Kaggle (free)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Amazon </a:t>
            </a:r>
            <a:r>
              <a:rPr lang="en-GB" sz="2400" dirty="0" err="1">
                <a:solidFill>
                  <a:schemeClr val="bg1"/>
                </a:solidFill>
              </a:rPr>
              <a:t>Sagemaker</a:t>
            </a:r>
            <a:r>
              <a:rPr lang="en-GB" sz="2400" dirty="0">
                <a:solidFill>
                  <a:schemeClr val="bg1"/>
                </a:solidFill>
              </a:rPr>
              <a:t>, etc. (free*)</a:t>
            </a:r>
          </a:p>
        </p:txBody>
      </p:sp>
    </p:spTree>
    <p:extLst>
      <p:ext uri="{BB962C8B-B14F-4D97-AF65-F5344CB8AC3E}">
        <p14:creationId xmlns:p14="http://schemas.microsoft.com/office/powerpoint/2010/main" val="57467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thon Logo - Business Data Partners">
            <a:extLst>
              <a:ext uri="{FF2B5EF4-FFF2-40B4-BE49-F238E27FC236}">
                <a16:creationId xmlns:a16="http://schemas.microsoft.com/office/drawing/2014/main" id="{E3A093E7-E3E5-26C3-73FF-1DBB1BFE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0" y="439820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 Official Logo Programming Language&quot; Photographic Print for Sale by  Rainwater Merch | Redbubble">
            <a:extLst>
              <a:ext uri="{FF2B5EF4-FFF2-40B4-BE49-F238E27FC236}">
                <a16:creationId xmlns:a16="http://schemas.microsoft.com/office/drawing/2014/main" id="{84853B80-0B15-877F-5064-331ED28CA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28378"/>
          <a:stretch/>
        </p:blipFill>
        <p:spPr bwMode="auto">
          <a:xfrm>
            <a:off x="788721" y="1302542"/>
            <a:ext cx="1839084" cy="15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Studio Download for Free - 2023 Latest Version">
            <a:extLst>
              <a:ext uri="{FF2B5EF4-FFF2-40B4-BE49-F238E27FC236}">
                <a16:creationId xmlns:a16="http://schemas.microsoft.com/office/drawing/2014/main" id="{B03376E1-0994-2C4C-5C93-CCAE76E01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2" t="37332" r="19347" b="37260"/>
          <a:stretch/>
        </p:blipFill>
        <p:spPr bwMode="auto">
          <a:xfrm>
            <a:off x="3535729" y="1679964"/>
            <a:ext cx="2350668" cy="92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13A6E-BB24-E747-3E59-FE64B14B8DC3}"/>
              </a:ext>
            </a:extLst>
          </p:cNvPr>
          <p:cNvSpPr txBox="1"/>
          <p:nvPr/>
        </p:nvSpPr>
        <p:spPr>
          <a:xfrm>
            <a:off x="3124256" y="61783"/>
            <a:ext cx="5943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Software and computing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2986F9AD-011F-AD62-F2F6-806817179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2" b="30021"/>
          <a:stretch/>
        </p:blipFill>
        <p:spPr bwMode="auto">
          <a:xfrm>
            <a:off x="7078095" y="3782844"/>
            <a:ext cx="3869155" cy="8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5 astuces pour Google Colab - La revue IA">
            <a:extLst>
              <a:ext uri="{FF2B5EF4-FFF2-40B4-BE49-F238E27FC236}">
                <a16:creationId xmlns:a16="http://schemas.microsoft.com/office/drawing/2014/main" id="{9AB80FF1-C826-C5EE-9934-129049077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3" b="23115"/>
          <a:stretch/>
        </p:blipFill>
        <p:spPr bwMode="auto">
          <a:xfrm>
            <a:off x="7078095" y="5033595"/>
            <a:ext cx="4026568" cy="15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etting Started with JupyterLab. Install a stand-alone Jupyterlab… | by  Mostafa Farrag | Hydroinformatics | Medium">
            <a:extLst>
              <a:ext uri="{FF2B5EF4-FFF2-40B4-BE49-F238E27FC236}">
                <a16:creationId xmlns:a16="http://schemas.microsoft.com/office/drawing/2014/main" id="{491F5A3D-D6CD-27D4-1DB8-3B7EA563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87" y="4940257"/>
            <a:ext cx="1615075" cy="16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reate GitHub Repository And Add New/Existing Project Using GitHub Desktop">
            <a:extLst>
              <a:ext uri="{FF2B5EF4-FFF2-40B4-BE49-F238E27FC236}">
                <a16:creationId xmlns:a16="http://schemas.microsoft.com/office/drawing/2014/main" id="{2007515E-BEDC-ABA7-DE55-F627DFDFD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85" y="941901"/>
            <a:ext cx="3653625" cy="158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10 Features of VS Code Every Developer Should Know">
            <a:extLst>
              <a:ext uri="{FF2B5EF4-FFF2-40B4-BE49-F238E27FC236}">
                <a16:creationId xmlns:a16="http://schemas.microsoft.com/office/drawing/2014/main" id="{67126705-09E0-4994-DE5B-6D7160CD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29" y="3882207"/>
            <a:ext cx="1974219" cy="148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61DA00-CD89-34D6-CCF3-D8E57148C37B}"/>
              </a:ext>
            </a:extLst>
          </p:cNvPr>
          <p:cNvSpPr/>
          <p:nvPr/>
        </p:nvSpPr>
        <p:spPr>
          <a:xfrm>
            <a:off x="481263" y="941901"/>
            <a:ext cx="6215170" cy="2313252"/>
          </a:xfrm>
          <a:prstGeom prst="rect">
            <a:avLst/>
          </a:prstGeom>
          <a:noFill/>
          <a:ln w="539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0D834-3CBC-7A59-0665-39B3B786F852}"/>
              </a:ext>
            </a:extLst>
          </p:cNvPr>
          <p:cNvSpPr/>
          <p:nvPr/>
        </p:nvSpPr>
        <p:spPr>
          <a:xfrm>
            <a:off x="428144" y="3647022"/>
            <a:ext cx="10882586" cy="3071830"/>
          </a:xfrm>
          <a:prstGeom prst="rect">
            <a:avLst/>
          </a:prstGeom>
          <a:noFill/>
          <a:ln w="53975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42" name="Picture 18" descr="ChatGPT in education: how much work should we outsource to AI? – Social  Sciences Birmingham">
            <a:extLst>
              <a:ext uri="{FF2B5EF4-FFF2-40B4-BE49-F238E27FC236}">
                <a16:creationId xmlns:a16="http://schemas.microsoft.com/office/drawing/2014/main" id="{0F174623-E577-A820-2BCE-B3DF46B3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12121" r="29890" b="13734"/>
          <a:stretch/>
        </p:blipFill>
        <p:spPr bwMode="auto">
          <a:xfrm>
            <a:off x="6866453" y="2095613"/>
            <a:ext cx="1196791" cy="13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84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84CD69-FCAB-22D2-31AF-50AB620325BB}"/>
              </a:ext>
            </a:extLst>
          </p:cNvPr>
          <p:cNvSpPr txBox="1">
            <a:spLocks/>
          </p:cNvSpPr>
          <p:nvPr/>
        </p:nvSpPr>
        <p:spPr>
          <a:xfrm>
            <a:off x="838200" y="458501"/>
            <a:ext cx="105156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Some things to do after today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lvl="1"/>
            <a:r>
              <a:rPr lang="en-GB" dirty="0"/>
              <a:t> Google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DD2FD-1FA2-43F9-BF9D-24043787C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60" y="2418705"/>
            <a:ext cx="9945488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5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84CD69-FCAB-22D2-31AF-50AB620325BB}"/>
              </a:ext>
            </a:extLst>
          </p:cNvPr>
          <p:cNvSpPr txBox="1">
            <a:spLocks/>
          </p:cNvSpPr>
          <p:nvPr/>
        </p:nvSpPr>
        <p:spPr>
          <a:xfrm>
            <a:off x="838200" y="458501"/>
            <a:ext cx="105156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Some things to do after today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lvl="1"/>
            <a:r>
              <a:rPr lang="en-GB" dirty="0"/>
              <a:t> Kaggle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A5088-47DD-D858-525D-49909CCEE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47" y="2319849"/>
            <a:ext cx="7518188" cy="42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01</a:t>
            </a:r>
            <a:r>
              <a:t>: BMI data</a:t>
            </a:r>
          </a:p>
        </p:txBody>
      </p:sp>
      <p:pic>
        <p:nvPicPr>
          <p:cNvPr id="3" name="Picture 1" descr="img/bmi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55800" y="1816100"/>
            <a:ext cx="82677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01</a:t>
            </a:r>
            <a:r>
              <a:t>: BMI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t>Body Mass Index</a:t>
                </a:r>
                <a:br/>
                <a:endParaRPr/>
              </a:p>
              <a:p>
                <a:pPr marL="0" lvl="0" indent="0">
                  <a:buNone/>
                </a:pPr>
                <a:r>
                  <a:t>Calculator: </a:t>
                </a:r>
                <a:r>
                  <a:rPr>
                    <a:hlinkClick r:id="rId2"/>
                  </a:rPr>
                  <a:t>https://bit.ly/3kgWxKU</a:t>
                </a:r>
                <a:br/>
                <a:endParaRPr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𝐵𝑀𝐼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𝐾𝑔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h𝑒𝑖𝑔h𝑡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br/>
                <a:r>
                  <a:t>Considered imperfect but is widely used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97" t="-3361" b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01</a:t>
            </a:r>
            <a:r>
              <a:t>: BMI data</a:t>
            </a:r>
          </a:p>
        </p:txBody>
      </p:sp>
      <p:pic>
        <p:nvPicPr>
          <p:cNvPr id="3" name="Picture 1" descr="img/tidy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13300" y="1816100"/>
            <a:ext cx="2565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dirty="0">
                <a:solidFill>
                  <a:schemeClr val="bg1"/>
                </a:solidFill>
              </a:rPr>
              <a:t>Concept of tidy data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01</a:t>
            </a:r>
            <a:r>
              <a:t>: BMI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dirty="0"/>
              <a:t>Data dictionary present</a:t>
            </a:r>
          </a:p>
          <a:p>
            <a:pPr lvl="1"/>
            <a:r>
              <a:rPr dirty="0"/>
              <a:t>Simple variable names, first row</a:t>
            </a:r>
          </a:p>
          <a:p>
            <a:pPr lvl="1"/>
            <a:r>
              <a:rPr dirty="0"/>
              <a:t>Simple data structure, 1 row per obs.</a:t>
            </a:r>
          </a:p>
          <a:p>
            <a:pPr lvl="1"/>
            <a:r>
              <a:rPr dirty="0"/>
              <a:t>No extraneous info embedded</a:t>
            </a:r>
          </a:p>
          <a:p>
            <a:pPr lvl="1"/>
            <a:r>
              <a:rPr dirty="0"/>
              <a:t>E.g. Excel: 1st tab data, 2nd tab data dictionary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C75296-7A9B-F72C-9821-92C693CE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81" y="505671"/>
            <a:ext cx="3077004" cy="31627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9318D-52EF-7413-2646-17C22B31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85" y="391355"/>
            <a:ext cx="2810267" cy="32770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BB01D1-8404-862F-AC58-1BF490FCB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196" y="362776"/>
            <a:ext cx="2781688" cy="3305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2D147A-9FF7-1529-1973-90BCEB73D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364" y="396416"/>
            <a:ext cx="2934109" cy="3286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CDB89E-123C-F3F0-5F8F-B679325D5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832" y="3429000"/>
            <a:ext cx="2876951" cy="3267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4EC09A-69DF-F768-11B4-6D48F1B3D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055" y="3683000"/>
            <a:ext cx="2724530" cy="30198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01</a:t>
            </a:r>
            <a:r>
              <a:t>: BMI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Files:</a:t>
            </a:r>
          </a:p>
          <a:p>
            <a:pPr lvl="1"/>
            <a:r>
              <a:rPr b="1" dirty="0"/>
              <a:t>bmi_f.txt</a:t>
            </a:r>
            <a:r>
              <a:rPr dirty="0"/>
              <a:t>, </a:t>
            </a:r>
            <a:r>
              <a:rPr b="1" dirty="0"/>
              <a:t>bmi_m.txt </a:t>
            </a:r>
            <a:r>
              <a:rPr dirty="0"/>
              <a:t>(tab delimited text)</a:t>
            </a:r>
          </a:p>
          <a:p>
            <a:pPr lvl="1"/>
            <a:r>
              <a:rPr dirty="0"/>
              <a:t>“ID”, subject ID within each file</a:t>
            </a:r>
          </a:p>
          <a:p>
            <a:pPr lvl="1"/>
            <a:r>
              <a:rPr dirty="0"/>
              <a:t>“steps”, # steps / </a:t>
            </a:r>
            <a:r>
              <a:rPr dirty="0" err="1"/>
              <a:t>wk</a:t>
            </a:r>
            <a:r>
              <a:rPr dirty="0"/>
              <a:t> past 16 weeks</a:t>
            </a:r>
          </a:p>
          <a:p>
            <a:pPr lvl="1"/>
            <a:r>
              <a:rPr dirty="0"/>
              <a:t>“</a:t>
            </a:r>
            <a:r>
              <a:rPr dirty="0" err="1"/>
              <a:t>bmi</a:t>
            </a:r>
            <a:r>
              <a:rPr dirty="0"/>
              <a:t>”, </a:t>
            </a:r>
            <a:r>
              <a:rPr dirty="0" err="1"/>
              <a:t>bmi</a:t>
            </a:r>
            <a:r>
              <a:rPr dirty="0"/>
              <a:t> measure</a:t>
            </a:r>
          </a:p>
          <a:p>
            <a:pPr lvl="1"/>
            <a:r>
              <a:rPr dirty="0"/>
              <a:t>Also, gender is indicated (obviously)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01</a:t>
            </a:r>
            <a:r>
              <a:t>: BMI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Your task:</a:t>
            </a:r>
          </a:p>
          <a:p>
            <a:pPr lvl="1"/>
            <a:r>
              <a:rPr b="1" dirty="0"/>
              <a:t>Convert the data to a tidy data format in a single .xlsx file</a:t>
            </a:r>
            <a:endParaRPr lang="en-GB" b="1" dirty="0"/>
          </a:p>
          <a:p>
            <a:pPr lvl="1"/>
            <a:r>
              <a:rPr lang="en-US" b="1" dirty="0"/>
              <a:t>Do this using only R code</a:t>
            </a:r>
            <a:endParaRPr b="1" dirty="0"/>
          </a:p>
          <a:p>
            <a:pPr lvl="1"/>
            <a:r>
              <a:rPr dirty="0"/>
              <a:t>~15 minutes + scrutiny</a:t>
            </a:r>
          </a:p>
          <a:p>
            <a:pPr lvl="1"/>
            <a:r>
              <a:rPr dirty="0"/>
              <a:t>We will scrutinize and discuss</a:t>
            </a:r>
          </a:p>
          <a:p>
            <a:pPr lvl="1"/>
            <a:r>
              <a:rPr dirty="0"/>
              <a:t>Go!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</a:t>
            </a:r>
            <a:r>
              <a:rPr lang="en-GB"/>
              <a:t> 02 </a:t>
            </a:r>
            <a:r>
              <a:t>- analyse BMI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b="1" dirty="0"/>
              <a:t>Receive individual “instructions”</a:t>
            </a:r>
          </a:p>
          <a:p>
            <a:pPr lvl="1"/>
            <a:r>
              <a:rPr b="1" dirty="0"/>
              <a:t>Perform analysis ~30 mins</a:t>
            </a:r>
          </a:p>
          <a:p>
            <a:pPr lvl="1"/>
            <a:r>
              <a:rPr dirty="0"/>
              <a:t>Do not speak to others</a:t>
            </a:r>
          </a:p>
          <a:p>
            <a:pPr lvl="1"/>
            <a:r>
              <a:rPr dirty="0"/>
              <a:t>Discussion of findings (~30 mins)</a:t>
            </a:r>
          </a:p>
          <a:p>
            <a:pPr lvl="1"/>
            <a:r>
              <a:rPr dirty="0"/>
              <a:t>Go!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02 - analyse BMI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What did you find?</a:t>
            </a:r>
          </a:p>
          <a:p>
            <a:pPr lvl="1"/>
            <a:r>
              <a:t>Ed script</a:t>
            </a:r>
          </a:p>
          <a:p>
            <a:pPr lvl="1"/>
            <a:r>
              <a:t>Discuss (~15 mins)</a:t>
            </a:r>
          </a:p>
          <a:p>
            <a:pPr lvl="1"/>
            <a:r>
              <a:t>Yanai paper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03: BMI data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Formated “dynamic” reports using R Markdown</a:t>
            </a:r>
          </a:p>
          <a:p>
            <a:pPr lvl="1"/>
            <a:r>
              <a:t>Markdown is a language</a:t>
            </a:r>
          </a:p>
          <a:p>
            <a:pPr lvl="1"/>
            <a:r>
              <a:t>Rmd is “R flavoured Markdown”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03: BMI data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Go for “document”, HTML output (NB pdf, word options): </a:t>
            </a:r>
            <a:r>
              <a:rPr b="1"/>
              <a:t>Demonstration</a:t>
            </a:r>
          </a:p>
          <a:p>
            <a:pPr marL="0" lvl="0" indent="0">
              <a:buNone/>
            </a:pPr>
            <a:br/>
            <a:r>
              <a:t>A report should usually be structured with the “seen” sections: </a:t>
            </a:r>
            <a:r>
              <a:rPr b="1"/>
              <a:t>Title</a:t>
            </a:r>
            <a:r>
              <a:t>, </a:t>
            </a:r>
            <a:r>
              <a:rPr b="1"/>
              <a:t>Summary</a:t>
            </a:r>
            <a:r>
              <a:t>, </a:t>
            </a:r>
            <a:r>
              <a:rPr b="1"/>
              <a:t>Background</a:t>
            </a:r>
            <a:r>
              <a:t>, </a:t>
            </a:r>
            <a:r>
              <a:rPr b="1"/>
              <a:t>Results</a:t>
            </a:r>
            <a:r>
              <a:t>, </a:t>
            </a:r>
            <a:r>
              <a:rPr b="1"/>
              <a:t>Bibliography</a:t>
            </a:r>
          </a:p>
          <a:p>
            <a:pPr marL="0" lvl="0" indent="0">
              <a:buNone/>
            </a:pPr>
            <a:br/>
            <a:r>
              <a:t>NB there are usually several “unseen” sections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03: BMI data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Title</a:t>
            </a:r>
            <a:r>
              <a:t> + details - descriptive title</a:t>
            </a:r>
          </a:p>
          <a:p>
            <a:pPr marL="0" lvl="0" indent="0">
              <a:buNone/>
            </a:pPr>
            <a:r>
              <a:t>Set in the YAML (“YAML ain’t Markup Language”: recursive acronym…) header</a:t>
            </a:r>
          </a:p>
          <a:p>
            <a:pPr marL="0" lvl="0" indent="0">
              <a:buNone/>
            </a:pPr>
            <a:br/>
            <a:r>
              <a:rPr b="1"/>
              <a:t>Summary</a:t>
            </a:r>
          </a:p>
          <a:p>
            <a:pPr marL="0" lvl="0" indent="0">
              <a:buNone/>
            </a:pPr>
            <a:r>
              <a:t>Summary of major findings - written LAST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03: BMI data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Background</a:t>
            </a:r>
          </a:p>
          <a:p>
            <a:pPr marL="0" lvl="0" indent="0">
              <a:buNone/>
            </a:pPr>
            <a:r>
              <a:t>Functions like and introduction section in a scientific paper. The most important part is the list of OBJECTIVES</a:t>
            </a:r>
          </a:p>
          <a:p>
            <a:pPr marL="0" lvl="0" indent="0">
              <a:buNone/>
            </a:pPr>
            <a:br/>
            <a:r>
              <a:rPr b="1"/>
              <a:t>Results</a:t>
            </a:r>
            <a:r>
              <a:t> Graphs, stats results, terse, clear, technical style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03: BMI data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b="1"/>
              <a:t>Bibliography</a:t>
            </a:r>
          </a:p>
          <a:p>
            <a:pPr marL="0" lvl="0" indent="0">
              <a:buNone/>
            </a:pPr>
            <a:r>
              <a:t>If relevant, mostly cited in Background, or possibly in Results if there are methods citations</a:t>
            </a:r>
          </a:p>
          <a:p>
            <a:pPr marL="0" lvl="0" indent="0">
              <a:buNone/>
            </a:pPr>
            <a:br/>
            <a:r>
              <a:t>NB a markdown document is “freeform” ; the structure I suggest here is a minimal example for good practice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Activity 03: BMI data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t>Make your own report (~45 mins)</a:t>
            </a:r>
          </a:p>
          <a:p>
            <a:pPr lvl="1"/>
            <a:r>
              <a:rPr>
                <a:hlinkClick r:id="rId2"/>
              </a:rPr>
              <a:t>https://dsgarage.netlify.app/bootcamp/3.2-m3-rmarkdown/</a:t>
            </a:r>
          </a:p>
          <a:p>
            <a:pPr lvl="1"/>
            <a:r>
              <a:t>Discuss and critique resulting reports and code (~45 mins)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Ed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88272"/>
          </a:xfrm>
        </p:spPr>
        <p:txBody>
          <a:bodyPr/>
          <a:lstStyle/>
          <a:p>
            <a:pPr marL="0" lvl="0" indent="0">
              <a:buNone/>
            </a:pPr>
            <a:r>
              <a:t>Twitter: </a:t>
            </a:r>
            <a:r>
              <a:rPr>
                <a:hlinkClick r:id="rId2"/>
              </a:rPr>
              <a:t>@EdHarris9000</a:t>
            </a:r>
            <a:r>
              <a:t>, </a:t>
            </a:r>
            <a:r>
              <a:rPr>
                <a:hlinkClick r:id="rId3"/>
              </a:rPr>
              <a:t>@adams_data</a:t>
            </a: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t>email: </a:t>
            </a:r>
            <a:r>
              <a:rPr>
                <a:hlinkClick r:id="rId4"/>
              </a:rPr>
              <a:t>eharris@harper-adams.ac.uk</a:t>
            </a: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Google scholar: </a:t>
            </a:r>
            <a:r>
              <a:rPr lang="en-US">
                <a:hlinkClick r:id="rId5"/>
              </a:rPr>
              <a:t>research record</a:t>
            </a:r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br>
              <a:rPr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Ed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dirty="0"/>
              <a:t>Ed Harris</a:t>
            </a:r>
            <a:br>
              <a:rPr dirty="0"/>
            </a:br>
            <a:endParaRPr dirty="0"/>
          </a:p>
          <a:p>
            <a:pPr marL="0" lvl="0" indent="0">
              <a:buNone/>
            </a:pPr>
            <a:r>
              <a:rPr dirty="0"/>
              <a:t>PhD Statistics, BSc genetics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15 years biostatistical research and consulting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Ed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R</a:t>
            </a:r>
            <a:r>
              <a:rPr dirty="0" err="1"/>
              <a:t>esearch</a:t>
            </a:r>
            <a:r>
              <a:rPr dirty="0"/>
              <a:t>:</a:t>
            </a:r>
            <a:br>
              <a:rPr dirty="0"/>
            </a:br>
            <a:endParaRPr dirty="0"/>
          </a:p>
          <a:p>
            <a:pPr marL="0" lvl="0" indent="0">
              <a:buNone/>
            </a:pPr>
            <a:r>
              <a:rPr dirty="0"/>
              <a:t>Conservation</a:t>
            </a:r>
            <a:r>
              <a:rPr lang="en-GB" dirty="0"/>
              <a:t> e</a:t>
            </a:r>
            <a:r>
              <a:rPr dirty="0" err="1"/>
              <a:t>cology</a:t>
            </a:r>
            <a:r>
              <a:rPr dirty="0"/>
              <a:t>, machine learning, experimental design</a:t>
            </a:r>
            <a:r>
              <a:rPr lang="en-GB" dirty="0"/>
              <a:t>, animal welfare, </a:t>
            </a:r>
            <a:r>
              <a:rPr lang="en-GB" dirty="0" err="1"/>
              <a:t>agri</a:t>
            </a:r>
            <a:r>
              <a:rPr lang="en-GB" dirty="0"/>
              <a:t>-tech, crop yield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Ed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94" y="1690692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Current interests:</a:t>
            </a:r>
            <a:br>
              <a:rPr dirty="0"/>
            </a:br>
            <a:endParaRPr dirty="0"/>
          </a:p>
          <a:p>
            <a:pPr marL="0" lvl="0" indent="0">
              <a:buNone/>
            </a:pPr>
            <a:r>
              <a:rPr dirty="0"/>
              <a:t>-Deep learning applications, Data Science applications, </a:t>
            </a:r>
            <a:r>
              <a:rPr lang="en-GB" dirty="0"/>
              <a:t>Automation of biodiversity data capture</a:t>
            </a:r>
            <a:r>
              <a:rPr dirty="0"/>
              <a:t>, Ag Engineering applications</a:t>
            </a:r>
            <a:br>
              <a:rPr dirty="0"/>
            </a:br>
            <a:endParaRPr dirty="0"/>
          </a:p>
          <a:p>
            <a:pPr marL="0" lvl="0" indent="0">
              <a:buNone/>
            </a:pPr>
            <a:r>
              <a:rPr dirty="0"/>
              <a:t>(and sheep, cats, motorcycles, and acoustic guitar)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Community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3580" y="2231467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Slack:</a:t>
            </a:r>
          </a:p>
          <a:p>
            <a:pPr marL="0" lvl="0" indent="0">
              <a:buNone/>
            </a:pPr>
            <a:r>
              <a:rPr dirty="0"/>
              <a:t>Join with Harper email address!</a:t>
            </a:r>
            <a:endParaRPr lang="en-US" dirty="0"/>
          </a:p>
          <a:p>
            <a:pPr marL="0" lvl="0" indent="0">
              <a:buNone/>
            </a:pPr>
            <a:endParaRPr dirty="0"/>
          </a:p>
          <a:p>
            <a:pPr marL="0" lvl="0" indent="0">
              <a:buNone/>
            </a:pPr>
            <a:r>
              <a:rPr dirty="0">
                <a:hlinkClick r:id="rId2"/>
              </a:rPr>
              <a:t>Harper Adams MSc Slack</a:t>
            </a:r>
            <a:endParaRPr lang="en-US" dirty="0"/>
          </a:p>
          <a:p>
            <a:pPr marL="0" lvl="0" indent="0">
              <a:buNone/>
            </a:pPr>
            <a:br>
              <a:rPr dirty="0"/>
            </a:br>
            <a:r>
              <a:rPr dirty="0">
                <a:hlinkClick r:id="rId3"/>
              </a:rPr>
              <a:t>Harper Adams R Users Slack</a:t>
            </a:r>
            <a:br>
              <a:rPr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509CF-6E5E-6C61-0B46-C292DD04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23" y="2080342"/>
            <a:ext cx="2724530" cy="3019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are we here?</a:t>
            </a:r>
          </a:p>
        </p:txBody>
      </p:sp>
      <p:pic>
        <p:nvPicPr>
          <p:cNvPr id="3" name="Picture 1" descr="img/ven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71894" y="1816099"/>
            <a:ext cx="5183093" cy="471474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0445" y="3733800"/>
            <a:ext cx="3782961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dirty="0">
                <a:solidFill>
                  <a:schemeClr val="bg1"/>
                </a:solidFill>
              </a:rPr>
              <a:t>Venn mania: </a:t>
            </a:r>
            <a:r>
              <a:rPr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https://bit.ly/3kiXy5s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are we here?</a:t>
            </a:r>
          </a:p>
        </p:txBody>
      </p:sp>
      <p:pic>
        <p:nvPicPr>
          <p:cNvPr id="3" name="Picture 1" descr="img/venn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34353" y="1816099"/>
            <a:ext cx="8522447" cy="4786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8C5CF4B-B645-4C6B-963B-5168CA98391A}" vid="{F2BD30F4-1E32-4905-B99E-279810D055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786</Words>
  <Application>Microsoft Office PowerPoint</Application>
  <PresentationFormat>Widescreen</PresentationFormat>
  <Paragraphs>130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Office Theme</vt:lpstr>
      <vt:lpstr>MSc in Data Science for Global Agriculture, Food &amp; Environment</vt:lpstr>
      <vt:lpstr>PowerPoint Presentation</vt:lpstr>
      <vt:lpstr>Ed Contact</vt:lpstr>
      <vt:lpstr>Ed Bio</vt:lpstr>
      <vt:lpstr>Ed Bio</vt:lpstr>
      <vt:lpstr>Ed Bio</vt:lpstr>
      <vt:lpstr>Community</vt:lpstr>
      <vt:lpstr>Why are we here?</vt:lpstr>
      <vt:lpstr>Why are we 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01: BMI data</vt:lpstr>
      <vt:lpstr>Activity 01: BMI data</vt:lpstr>
      <vt:lpstr>Activity 01: BMI data</vt:lpstr>
      <vt:lpstr>Activity 01: BMI data</vt:lpstr>
      <vt:lpstr>Activity 01: BMI data</vt:lpstr>
      <vt:lpstr>Activity 01: BMI data</vt:lpstr>
      <vt:lpstr>Activity 02 - analyse BMI data</vt:lpstr>
      <vt:lpstr>Activity 02 - analyse BMI data</vt:lpstr>
      <vt:lpstr>Activity 03: BMI data report</vt:lpstr>
      <vt:lpstr>Activity 03: BMI data report</vt:lpstr>
      <vt:lpstr>Activity 03: BMI data report</vt:lpstr>
      <vt:lpstr>Activity 03: BMI data report</vt:lpstr>
      <vt:lpstr>Activity 03: BMI data report</vt:lpstr>
      <vt:lpstr>Activity 03: BMI data report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154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Consolas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 MSc</dc:title>
  <dc:creator>Dr. Ed Harris</dc:creator>
  <cp:keywords/>
  <cp:lastModifiedBy>Ed Harris</cp:lastModifiedBy>
  <cp:revision>6</cp:revision>
  <dcterms:created xsi:type="dcterms:W3CDTF">2020-09-22T09:24:55Z</dcterms:created>
  <dcterms:modified xsi:type="dcterms:W3CDTF">2023-09-17T09:33:25Z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2020.09.22</vt:lpwstr>
  </property>
  <property fmtid="{D5CDD505-2E9C-101B-9397-08002B2CF9AE}" pid="3" name="output">
    <vt:lpwstr/>
  </property>
  <property fmtid="{D5CDD505-2E9C-101B-9397-08002B2CF9AE}" pid="4" name="subtitle">
    <vt:lpwstr>In-Person Bootcamp 01</vt:lpwstr>
  </property>
</Properties>
</file>